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0"/>
  </p:notesMasterIdLst>
  <p:handoutMasterIdLst>
    <p:handoutMasterId r:id="rId31"/>
  </p:handoutMasterIdLst>
  <p:sldIdLst>
    <p:sldId id="256" r:id="rId3"/>
    <p:sldId id="266" r:id="rId4"/>
    <p:sldId id="292" r:id="rId5"/>
    <p:sldId id="295" r:id="rId6"/>
    <p:sldId id="257" r:id="rId7"/>
    <p:sldId id="262" r:id="rId8"/>
    <p:sldId id="276" r:id="rId9"/>
    <p:sldId id="286" r:id="rId10"/>
    <p:sldId id="258" r:id="rId11"/>
    <p:sldId id="277" r:id="rId12"/>
    <p:sldId id="296" r:id="rId13"/>
    <p:sldId id="259" r:id="rId14"/>
    <p:sldId id="261" r:id="rId15"/>
    <p:sldId id="278" r:id="rId16"/>
    <p:sldId id="297" r:id="rId17"/>
    <p:sldId id="298" r:id="rId18"/>
    <p:sldId id="299" r:id="rId19"/>
    <p:sldId id="307" r:id="rId20"/>
    <p:sldId id="304" r:id="rId21"/>
    <p:sldId id="284" r:id="rId22"/>
    <p:sldId id="285" r:id="rId23"/>
    <p:sldId id="300" r:id="rId24"/>
    <p:sldId id="301" r:id="rId25"/>
    <p:sldId id="302" r:id="rId26"/>
    <p:sldId id="303" r:id="rId27"/>
    <p:sldId id="305" r:id="rId28"/>
    <p:sldId id="30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99" autoAdjust="0"/>
  </p:normalViewPr>
  <p:slideViewPr>
    <p:cSldViewPr snapToGrid="0">
      <p:cViewPr>
        <p:scale>
          <a:sx n="91" d="100"/>
          <a:sy n="91" d="100"/>
        </p:scale>
        <p:origin x="-1123" y="-29"/>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EE4A60-4C03-3549-B85D-4E3BE99D899C}" type="slidenum">
              <a:rPr lang="en-US" smtClean="0"/>
              <a:t>‹#›</a:t>
            </a:fld>
            <a:endParaRPr lang="en-US"/>
          </a:p>
        </p:txBody>
      </p:sp>
    </p:spTree>
    <p:extLst>
      <p:ext uri="{BB962C8B-B14F-4D97-AF65-F5344CB8AC3E}">
        <p14:creationId xmlns:p14="http://schemas.microsoft.com/office/powerpoint/2010/main" val="246473447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Copyright © 2016 Majlis Ansarullah, USA</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17882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05857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161620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Copyright © 2016 Majlis Ansarullah, USA</a:t>
            </a:r>
            <a:endParaRPr lang="en-US"/>
          </a:p>
        </p:txBody>
      </p:sp>
    </p:spTree>
    <p:extLst>
      <p:ext uri="{BB962C8B-B14F-4D97-AF65-F5344CB8AC3E}">
        <p14:creationId xmlns:p14="http://schemas.microsoft.com/office/powerpoint/2010/main" val="34646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lvl1pPr>
              <a:tabLst>
                <a:tab pos="1044736" algn="l"/>
              </a:tabLst>
            </a:lvl1pPr>
          </a:lstStyle>
          <a:p>
            <a:r>
              <a:t>Title Text</a:t>
            </a:r>
          </a:p>
        </p:txBody>
      </p:sp>
      <p:sp>
        <p:nvSpPr>
          <p:cNvPr id="12" name="Shape 12"/>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297998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81" r:id="rId5"/>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218527"/>
            <a:ext cx="472584" cy="365125"/>
          </a:xfrm>
          <a:prstGeom prst="rect">
            <a:avLst/>
          </a:prstGeom>
        </p:spPr>
        <p:txBody>
          <a:bodyPr vert="horz" lIns="91440" tIns="45720" rIns="91440" bIns="45720" rtlCol="0" anchor="ctr"/>
          <a:lstStyle>
            <a:lvl1pPr algn="r">
              <a:defRPr sz="1200">
                <a:solidFill>
                  <a:schemeClr val="bg1"/>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a.nih.gov/health/publication/cancer-facts-people-over-50"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www.nia.nih.gov/health/publication/whats-your-plate/protein-carbohydrates-fats#fats"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Dec 2016</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417176" y="1297624"/>
            <a:ext cx="8218420" cy="4154984"/>
          </a:xfrm>
          <a:prstGeom prst="rect">
            <a:avLst/>
          </a:prstGeom>
          <a:noFill/>
        </p:spPr>
        <p:txBody>
          <a:bodyPr wrap="square" rtlCol="0">
            <a:spAutoFit/>
          </a:bodyPr>
          <a:lstStyle/>
          <a:p>
            <a:pPr lvl="1"/>
            <a:r>
              <a:rPr lang="en-US" sz="2400" b="1" dirty="0" smtClean="0"/>
              <a:t>Option 1</a:t>
            </a:r>
            <a:r>
              <a:rPr lang="en-US" sz="2400" dirty="0" smtClean="0"/>
              <a:t>: You should agree with him.</a:t>
            </a:r>
          </a:p>
          <a:p>
            <a:pPr lvl="1"/>
            <a:endParaRPr lang="en-US" sz="2400" dirty="0"/>
          </a:p>
          <a:p>
            <a:pPr lvl="1"/>
            <a:r>
              <a:rPr lang="en-US" sz="2400" b="1" dirty="0"/>
              <a:t>Option </a:t>
            </a:r>
            <a:r>
              <a:rPr lang="en-US" sz="2400" b="1" dirty="0" smtClean="0"/>
              <a:t>2: </a:t>
            </a:r>
            <a:r>
              <a:rPr lang="en-US" sz="2400" dirty="0" smtClean="0"/>
              <a:t>You should strongly disagree with him and read to him the 10</a:t>
            </a:r>
            <a:r>
              <a:rPr lang="en-US" sz="2400" baseline="30000" dirty="0" smtClean="0"/>
              <a:t>th</a:t>
            </a:r>
            <a:r>
              <a:rPr lang="en-US" sz="2400" dirty="0" smtClean="0"/>
              <a:t> condition of Bai’at. </a:t>
            </a:r>
          </a:p>
          <a:p>
            <a:pPr lvl="1"/>
            <a:endParaRPr lang="en-US" sz="2400" dirty="0"/>
          </a:p>
          <a:p>
            <a:pPr lvl="1"/>
            <a:r>
              <a:rPr lang="en-US" sz="2400" b="1" dirty="0" smtClean="0"/>
              <a:t>Option 3: </a:t>
            </a:r>
            <a:r>
              <a:rPr lang="en-US" sz="2400" dirty="0" smtClean="0"/>
              <a:t>You should tell him that showing devotion to the Promised Messiah (alaihissalam) and trying to help poor and needy is the same thing.</a:t>
            </a:r>
          </a:p>
          <a:p>
            <a:pPr lvl="1"/>
            <a:endParaRPr lang="en-US" sz="2400" dirty="0"/>
          </a:p>
          <a:p>
            <a:pPr lvl="1"/>
            <a:r>
              <a:rPr lang="en-US" sz="2400" b="1" dirty="0" smtClean="0"/>
              <a:t>Option 4: </a:t>
            </a:r>
            <a:r>
              <a:rPr lang="en-US" sz="2400" dirty="0" smtClean="0"/>
              <a:t>any other response</a:t>
            </a:r>
          </a:p>
          <a:p>
            <a:pPr lvl="1"/>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10</a:t>
            </a:fld>
            <a:endParaRPr lang="en-US"/>
          </a:p>
        </p:txBody>
      </p:sp>
    </p:spTree>
    <p:extLst>
      <p:ext uri="{BB962C8B-B14F-4D97-AF65-F5344CB8AC3E}">
        <p14:creationId xmlns:p14="http://schemas.microsoft.com/office/powerpoint/2010/main" val="41699374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6632"/>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rPr>
              <a:t>The Promised Messiah (alaihissalam) </a:t>
            </a:r>
            <a:r>
              <a:rPr lang="en-US" sz="2400" dirty="0" smtClean="0">
                <a:solidFill>
                  <a:schemeClr val="tx1"/>
                </a:solidFill>
              </a:rPr>
              <a:t>says, ’…</a:t>
            </a:r>
            <a:r>
              <a:rPr lang="en-US" sz="2400" dirty="0">
                <a:solidFill>
                  <a:schemeClr val="tx1"/>
                </a:solidFill>
              </a:rPr>
              <a:t>Remember that God the Almighty likes good deeds very much, and He desires that sympathy be shown for His creation. If He desired harm, He would have directed us to be bad; but the Majesty of God is free from this. </a:t>
            </a:r>
            <a:r>
              <a:rPr lang="en-US" sz="2400" dirty="0" smtClean="0">
                <a:solidFill>
                  <a:schemeClr val="tx1"/>
                </a:solidFill>
              </a:rPr>
              <a:t>Therefore</a:t>
            </a:r>
            <a:r>
              <a:rPr lang="en-US" sz="2400" dirty="0">
                <a:solidFill>
                  <a:schemeClr val="tx1"/>
                </a:solidFill>
              </a:rPr>
              <a:t>, all of you who have established a relationship with me should remember that you should show compassion for everyone regardless of their religion; and be good to all without any discrimination because this is the teaching of Holy </a:t>
            </a:r>
            <a:r>
              <a:rPr lang="en-US" sz="2400" dirty="0" smtClean="0">
                <a:solidFill>
                  <a:schemeClr val="tx1"/>
                </a:solidFill>
              </a:rPr>
              <a:t>Qur’an. Those </a:t>
            </a:r>
            <a:r>
              <a:rPr lang="en-US" sz="2400" dirty="0">
                <a:solidFill>
                  <a:schemeClr val="tx1"/>
                </a:solidFill>
              </a:rPr>
              <a:t>captives and prisoners [at the time of the </a:t>
            </a:r>
            <a:r>
              <a:rPr lang="en-US" sz="2400" dirty="0" smtClean="0">
                <a:solidFill>
                  <a:schemeClr val="tx1"/>
                </a:solidFill>
              </a:rPr>
              <a:t>Prophet (</a:t>
            </a:r>
            <a:r>
              <a:rPr lang="en-US" sz="2400" dirty="0" err="1" smtClean="0">
                <a:solidFill>
                  <a:schemeClr val="tx1"/>
                </a:solidFill>
              </a:rPr>
              <a:t>sa</a:t>
            </a:r>
            <a:r>
              <a:rPr lang="en-US" sz="2400" dirty="0" smtClean="0">
                <a:solidFill>
                  <a:schemeClr val="tx1"/>
                </a:solidFill>
              </a:rPr>
              <a:t>)] </a:t>
            </a:r>
            <a:r>
              <a:rPr lang="en-US" sz="2400" dirty="0">
                <a:solidFill>
                  <a:schemeClr val="tx1"/>
                </a:solidFill>
              </a:rPr>
              <a:t>were mostly non-believers. Now, you can see the scope of kindness in Islam. In my opinion, perfect moral teaching is not found anywhere except in Islam</a:t>
            </a:r>
            <a:r>
              <a:rPr lang="en-US" sz="2400" dirty="0" smtClean="0">
                <a:solidFill>
                  <a:schemeClr val="tx1"/>
                </a:solidFill>
              </a:rPr>
              <a:t>.’</a:t>
            </a:r>
          </a:p>
          <a:p>
            <a:pPr algn="r"/>
            <a:r>
              <a:rPr lang="en-US" sz="2400" dirty="0" smtClean="0">
                <a:solidFill>
                  <a:schemeClr val="tx1"/>
                </a:solidFill>
              </a:rPr>
              <a:t> </a:t>
            </a:r>
            <a:r>
              <a:rPr lang="en-US" sz="2400" dirty="0">
                <a:solidFill>
                  <a:schemeClr val="tx1"/>
                </a:solidFill>
              </a:rPr>
              <a:t>(</a:t>
            </a:r>
            <a:r>
              <a:rPr lang="en-US" sz="2400" dirty="0" err="1">
                <a:solidFill>
                  <a:schemeClr val="tx1"/>
                </a:solidFill>
              </a:rPr>
              <a:t>Malfuzat</a:t>
            </a:r>
            <a:r>
              <a:rPr lang="en-US" sz="2400" dirty="0">
                <a:solidFill>
                  <a:schemeClr val="tx1"/>
                </a:solidFill>
              </a:rPr>
              <a:t>, new ed., vol. 4, pp. </a:t>
            </a:r>
            <a:r>
              <a:rPr lang="en-US" sz="2400" dirty="0" smtClean="0">
                <a:solidFill>
                  <a:schemeClr val="tx1"/>
                </a:solidFill>
              </a:rPr>
              <a:t>218)</a:t>
            </a:r>
          </a:p>
        </p:txBody>
      </p:sp>
      <p:sp>
        <p:nvSpPr>
          <p:cNvPr id="4" name="TextBox 6"/>
          <p:cNvSpPr txBox="1"/>
          <p:nvPr/>
        </p:nvSpPr>
        <p:spPr>
          <a:xfrm>
            <a:off x="3445932" y="394007"/>
            <a:ext cx="497649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Messiah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22754"/>
            <a:ext cx="9144000" cy="508086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7621" y="1040510"/>
            <a:ext cx="5181600" cy="5201424"/>
          </a:xfrm>
          <a:prstGeom prst="rect">
            <a:avLst/>
          </a:prstGeom>
          <a:noFill/>
        </p:spPr>
        <p:txBody>
          <a:bodyPr wrap="square" rtlCol="0">
            <a:spAutoFit/>
          </a:bodyPr>
          <a:lstStyle/>
          <a:p>
            <a:pPr lvl="0"/>
            <a:r>
              <a:rPr lang="en-US" sz="2400" dirty="0" smtClean="0"/>
              <a:t>You have a friend who is under </a:t>
            </a:r>
            <a:r>
              <a:rPr lang="en-US" sz="2400" dirty="0" err="1" smtClean="0"/>
              <a:t>Tabligh</a:t>
            </a:r>
            <a:r>
              <a:rPr lang="en-US" sz="2400" dirty="0" smtClean="0"/>
              <a:t>. Once you share with him the Bai’at form. When he reads the 10</a:t>
            </a:r>
            <a:r>
              <a:rPr lang="en-US" sz="2400" baseline="30000" dirty="0" smtClean="0"/>
              <a:t>th</a:t>
            </a:r>
            <a:r>
              <a:rPr lang="en-US" sz="2400" dirty="0" smtClean="0"/>
              <a:t> condition of Bai’at, he stumbles and questions why this is necessary. How do you respond?</a:t>
            </a:r>
          </a:p>
          <a:p>
            <a:pPr lvl="0"/>
            <a:endParaRPr lang="en-US" sz="800" dirty="0" smtClean="0"/>
          </a:p>
          <a:p>
            <a:r>
              <a:rPr lang="en-US" sz="2000" dirty="0" smtClean="0"/>
              <a:t>10</a:t>
            </a:r>
            <a:r>
              <a:rPr lang="en-US" sz="2000" baseline="30000" dirty="0" smtClean="0"/>
              <a:t>th</a:t>
            </a:r>
            <a:r>
              <a:rPr lang="en-US" sz="2000" dirty="0" smtClean="0"/>
              <a:t> condition of Bai’at: That </a:t>
            </a:r>
            <a:r>
              <a:rPr lang="en-US" sz="2000" dirty="0"/>
              <a:t>he/she shall enter into a bond of brotherhood with this humble servant of God, pledging obedience to me in everything good for the sake of God, and remain faithful to it until the day of his/ her death. That he/she shall exert such a high devotion in the observance of this bond as is not to be found in any other worldly relationship and connection that demand devoted dutifulness</a:t>
            </a:r>
            <a:r>
              <a:rPr lang="en-US" sz="2000" dirty="0" smtClean="0"/>
              <a:t>.</a:t>
            </a:r>
            <a:endParaRPr lang="en-US" sz="2400" dirty="0"/>
          </a:p>
        </p:txBody>
      </p:sp>
      <p:sp>
        <p:nvSpPr>
          <p:cNvPr id="4" name="TextBox 3"/>
          <p:cNvSpPr txBox="1"/>
          <p:nvPr/>
        </p:nvSpPr>
        <p:spPr>
          <a:xfrm>
            <a:off x="208212" y="1022755"/>
            <a:ext cx="3066289" cy="769441"/>
          </a:xfrm>
          <a:prstGeom prst="rect">
            <a:avLst/>
          </a:prstGeom>
          <a:noFill/>
        </p:spPr>
        <p:txBody>
          <a:bodyPr wrap="none" rtlCol="0">
            <a:spAutoFit/>
          </a:bodyPr>
          <a:lstStyle/>
          <a:p>
            <a:r>
              <a:rPr lang="en-US" sz="4400" b="1" dirty="0" smtClean="0"/>
              <a:t>Discussion II</a:t>
            </a:r>
            <a:endParaRPr lang="en-US" sz="4400" b="1" dirty="0"/>
          </a:p>
        </p:txBody>
      </p:sp>
      <p:pic>
        <p:nvPicPr>
          <p:cNvPr id="6"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12" y="2364006"/>
            <a:ext cx="3593582" cy="23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560571" y="1297624"/>
            <a:ext cx="8218420" cy="5262979"/>
          </a:xfrm>
          <a:prstGeom prst="rect">
            <a:avLst/>
          </a:prstGeom>
          <a:noFill/>
        </p:spPr>
        <p:txBody>
          <a:bodyPr wrap="square" rtlCol="0">
            <a:spAutoFit/>
          </a:bodyPr>
          <a:lstStyle/>
          <a:p>
            <a:pPr marL="0" lvl="1"/>
            <a:endParaRPr lang="en-US" sz="2400" dirty="0"/>
          </a:p>
          <a:p>
            <a:pPr lvl="1"/>
            <a:r>
              <a:rPr lang="en-US" sz="2400" b="1" dirty="0" smtClean="0"/>
              <a:t>Option 1: </a:t>
            </a:r>
            <a:r>
              <a:rPr lang="en-US" sz="2400" dirty="0" smtClean="0"/>
              <a:t>You tell him that this is necessary because the meaning of Bai’at is to accept the Promised Messiah (alaihissalam).</a:t>
            </a:r>
          </a:p>
          <a:p>
            <a:pPr lvl="1"/>
            <a:endParaRPr lang="en-US" sz="2400" dirty="0"/>
          </a:p>
          <a:p>
            <a:pPr lvl="1"/>
            <a:r>
              <a:rPr lang="en-US" sz="2400" b="1" dirty="0"/>
              <a:t>Option </a:t>
            </a:r>
            <a:r>
              <a:rPr lang="en-US" sz="2400" b="1" dirty="0" smtClean="0"/>
              <a:t>2: </a:t>
            </a:r>
            <a:r>
              <a:rPr lang="en-US" sz="2400" dirty="0" smtClean="0"/>
              <a:t>You agree and tell him it is not very important, that is why it is the last condition. </a:t>
            </a:r>
          </a:p>
          <a:p>
            <a:pPr lvl="1"/>
            <a:endParaRPr lang="en-US" sz="2400" dirty="0"/>
          </a:p>
          <a:p>
            <a:pPr lvl="1"/>
            <a:r>
              <a:rPr lang="en-US" sz="2400" b="1" dirty="0"/>
              <a:t>Option </a:t>
            </a:r>
            <a:r>
              <a:rPr lang="en-US" sz="2400" b="1" dirty="0" smtClean="0"/>
              <a:t>3: </a:t>
            </a:r>
            <a:r>
              <a:rPr lang="en-US" sz="2400" dirty="0" smtClean="0"/>
              <a:t>You tell him that it is not the condition put forward by the Promised Messiah but by the Holy Prophet (saw) himself.</a:t>
            </a:r>
            <a:endParaRPr lang="en-US" sz="2400" dirty="0"/>
          </a:p>
          <a:p>
            <a:pPr lvl="1"/>
            <a:endParaRPr lang="en-US" sz="2400" dirty="0" smtClean="0"/>
          </a:p>
          <a:p>
            <a:pPr lvl="1"/>
            <a:r>
              <a:rPr lang="en-US" sz="2400" b="1" dirty="0"/>
              <a:t>Option 4</a:t>
            </a:r>
            <a:r>
              <a:rPr lang="en-US" sz="2400" b="1" dirty="0" smtClean="0"/>
              <a:t>: </a:t>
            </a:r>
            <a:r>
              <a:rPr lang="en-US" sz="2400" dirty="0" smtClean="0"/>
              <a:t>any other response.</a:t>
            </a:r>
            <a:endParaRPr lang="en-US" sz="2400" dirty="0"/>
          </a:p>
          <a:p>
            <a:pPr marL="0" lvl="1"/>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13</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1017460" y="1459311"/>
            <a:ext cx="7562660" cy="3416320"/>
          </a:xfrm>
          <a:prstGeom prst="rect">
            <a:avLst/>
          </a:prstGeom>
        </p:spPr>
        <p:txBody>
          <a:bodyPr wrap="square">
            <a:spAutoFit/>
          </a:bodyPr>
          <a:lstStyle/>
          <a:p>
            <a:r>
              <a:rPr lang="en-US" sz="2400" dirty="0"/>
              <a:t>Prophet Muhammad </a:t>
            </a:r>
            <a:r>
              <a:rPr lang="en-US" sz="2400" dirty="0" smtClean="0"/>
              <a:t>(saw) said</a:t>
            </a:r>
            <a:r>
              <a:rPr lang="en-US" sz="2400" dirty="0"/>
              <a:t>, He who dies in a condition that he has not recognized the Imam of the age dies a death of </a:t>
            </a:r>
            <a:r>
              <a:rPr lang="en-US" sz="2400" dirty="0" smtClean="0"/>
              <a:t>ignorance.</a:t>
            </a:r>
          </a:p>
          <a:p>
            <a:pPr algn="r"/>
            <a:endParaRPr lang="en-US" sz="800" dirty="0" smtClean="0"/>
          </a:p>
          <a:p>
            <a:pPr algn="r"/>
            <a:r>
              <a:rPr lang="en-US" sz="1600" dirty="0" err="1" smtClean="0"/>
              <a:t>Musnad</a:t>
            </a:r>
            <a:r>
              <a:rPr lang="en-US" sz="1600" dirty="0" smtClean="0"/>
              <a:t> </a:t>
            </a:r>
            <a:r>
              <a:rPr lang="en-US" sz="1600" dirty="0"/>
              <a:t>Ahmad Bin </a:t>
            </a:r>
            <a:r>
              <a:rPr lang="en-US" sz="1600" dirty="0" err="1"/>
              <a:t>Hanbal</a:t>
            </a:r>
            <a:r>
              <a:rPr lang="en-US" sz="1600" dirty="0"/>
              <a:t>. Vol.4, </a:t>
            </a:r>
            <a:r>
              <a:rPr lang="en-US" sz="1600" dirty="0" smtClean="0"/>
              <a:t>Pg.96</a:t>
            </a:r>
          </a:p>
          <a:p>
            <a:endParaRPr lang="en-US" sz="2400" dirty="0" smtClean="0"/>
          </a:p>
          <a:p>
            <a:r>
              <a:rPr lang="en-US" sz="2400" dirty="0" smtClean="0"/>
              <a:t>Prophet </a:t>
            </a:r>
            <a:r>
              <a:rPr lang="en-US" sz="2400" dirty="0"/>
              <a:t>Muhammad </a:t>
            </a:r>
            <a:r>
              <a:rPr lang="en-US" sz="2400" dirty="0" smtClean="0"/>
              <a:t>(saw) said</a:t>
            </a:r>
            <a:r>
              <a:rPr lang="en-US" sz="2400" dirty="0"/>
              <a:t>, When you hear the advent of the Mahdi then enter into his fold even if you have to walk on snow by crawling and creeping to reach him</a:t>
            </a:r>
            <a:r>
              <a:rPr lang="en-US" sz="2400" dirty="0" smtClean="0"/>
              <a:t>.</a:t>
            </a:r>
          </a:p>
          <a:p>
            <a:endParaRPr lang="en-US" sz="800" dirty="0" smtClean="0"/>
          </a:p>
          <a:p>
            <a:pPr algn="r"/>
            <a:r>
              <a:rPr lang="en-US" sz="1600" i="1" dirty="0" err="1" smtClean="0"/>
              <a:t>Kanzul</a:t>
            </a:r>
            <a:r>
              <a:rPr lang="en-US" sz="1600" i="1" dirty="0" smtClean="0"/>
              <a:t> </a:t>
            </a:r>
            <a:r>
              <a:rPr lang="en-US" sz="1600" i="1" dirty="0" err="1"/>
              <a:t>Ummal</a:t>
            </a:r>
            <a:r>
              <a:rPr lang="en-US" sz="1600" i="1" dirty="0"/>
              <a:t>; also footnotes to </a:t>
            </a:r>
            <a:r>
              <a:rPr lang="en-US" sz="1600" i="1" dirty="0" err="1"/>
              <a:t>Musnad</a:t>
            </a:r>
            <a:r>
              <a:rPr lang="en-US" sz="1600" i="1" dirty="0"/>
              <a:t> Ahmad Bin </a:t>
            </a:r>
            <a:r>
              <a:rPr lang="en-US" sz="1600" i="1" dirty="0" err="1"/>
              <a:t>Hanbal</a:t>
            </a:r>
            <a:r>
              <a:rPr lang="en-US" sz="1600" i="1" dirty="0"/>
              <a:t>. Vol.6, </a:t>
            </a:r>
            <a:r>
              <a:rPr lang="en-US" sz="1600" i="1" dirty="0" smtClean="0"/>
              <a:t>p.29-30</a:t>
            </a:r>
            <a:endParaRPr lang="en-US" sz="1600" i="1" dirty="0"/>
          </a:p>
        </p:txBody>
      </p:sp>
      <p:sp>
        <p:nvSpPr>
          <p:cNvPr id="4" name="TextBox 6"/>
          <p:cNvSpPr txBox="1"/>
          <p:nvPr/>
        </p:nvSpPr>
        <p:spPr>
          <a:xfrm>
            <a:off x="3743112" y="401627"/>
            <a:ext cx="509225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Holy Prophet (saw)</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6306" y="1326733"/>
            <a:ext cx="4496461" cy="4893647"/>
          </a:xfrm>
          <a:prstGeom prst="rect">
            <a:avLst/>
          </a:prstGeom>
          <a:noFill/>
        </p:spPr>
        <p:txBody>
          <a:bodyPr wrap="square" rtlCol="0">
            <a:spAutoFit/>
          </a:bodyPr>
          <a:lstStyle/>
          <a:p>
            <a:pPr lvl="0"/>
            <a:r>
              <a:rPr lang="en-US" sz="2400" dirty="0" smtClean="0"/>
              <a:t>During a dinner table discussion at the Mosque, Ansar are talking about the need of reading the books of Promised Messiah (alaihissalam). One Nasir said he hardly finds time to read the Holy Qur’an so he is unable to read Promised Messiah’s books. Another Nasir said its OK not to read the books, as long as he reveres Promised Messiah in his heart. Is this Nasir’s point of view correct?</a:t>
            </a:r>
            <a:endParaRPr lang="en-US" sz="2400" dirty="0"/>
          </a:p>
        </p:txBody>
      </p:sp>
      <p:sp>
        <p:nvSpPr>
          <p:cNvPr id="4" name="TextBox 3"/>
          <p:cNvSpPr txBox="1"/>
          <p:nvPr/>
        </p:nvSpPr>
        <p:spPr>
          <a:xfrm>
            <a:off x="5624977" y="1327944"/>
            <a:ext cx="3216721" cy="769441"/>
          </a:xfrm>
          <a:prstGeom prst="rect">
            <a:avLst/>
          </a:prstGeom>
          <a:noFill/>
        </p:spPr>
        <p:txBody>
          <a:bodyPr wrap="none" rtlCol="0">
            <a:spAutoFit/>
          </a:bodyPr>
          <a:lstStyle/>
          <a:p>
            <a:r>
              <a:rPr lang="en-US" sz="4400" b="1" dirty="0" smtClean="0"/>
              <a:t>Discussion III</a:t>
            </a:r>
            <a:endParaRPr lang="en-US" sz="4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767" y="2343170"/>
            <a:ext cx="4269576" cy="2847807"/>
          </a:xfrm>
          <a:prstGeom prst="rect">
            <a:avLst/>
          </a:prstGeom>
        </p:spPr>
      </p:pic>
      <p:sp>
        <p:nvSpPr>
          <p:cNvPr id="6" name="Slide Number Placeholder 5"/>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3226843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04509" y="1328350"/>
            <a:ext cx="8218420" cy="4524315"/>
          </a:xfrm>
          <a:prstGeom prst="rect">
            <a:avLst/>
          </a:prstGeom>
          <a:noFill/>
        </p:spPr>
        <p:txBody>
          <a:bodyPr wrap="square" rtlCol="0">
            <a:spAutoFit/>
          </a:bodyPr>
          <a:lstStyle/>
          <a:p>
            <a:pPr lvl="1"/>
            <a:r>
              <a:rPr lang="en-US" sz="2400" b="1" dirty="0" smtClean="0"/>
              <a:t>Option 1: </a:t>
            </a:r>
            <a:r>
              <a:rPr lang="en-US" sz="2400" dirty="0" smtClean="0"/>
              <a:t>Yes, because obedience and devotion to Promised </a:t>
            </a:r>
            <a:r>
              <a:rPr lang="en-US" sz="2400" dirty="0"/>
              <a:t>Messiah (alaihissalam) </a:t>
            </a:r>
            <a:r>
              <a:rPr lang="en-US" sz="2400" dirty="0" smtClean="0"/>
              <a:t>does not require reading of his books.</a:t>
            </a:r>
          </a:p>
          <a:p>
            <a:pPr lvl="1"/>
            <a:endParaRPr lang="en-US" sz="2400" dirty="0"/>
          </a:p>
          <a:p>
            <a:pPr lvl="1"/>
            <a:r>
              <a:rPr lang="en-US" sz="2400" b="1" dirty="0" smtClean="0"/>
              <a:t>Option 2: </a:t>
            </a:r>
            <a:r>
              <a:rPr lang="en-US" sz="2400" dirty="0"/>
              <a:t>N</a:t>
            </a:r>
            <a:r>
              <a:rPr lang="en-US" sz="2400" dirty="0" smtClean="0"/>
              <a:t>o, because unless you know what Promised Messiah said, you can not show full obedience. </a:t>
            </a:r>
          </a:p>
          <a:p>
            <a:pPr lvl="1"/>
            <a:endParaRPr lang="en-US" sz="2400" dirty="0"/>
          </a:p>
          <a:p>
            <a:pPr lvl="1"/>
            <a:r>
              <a:rPr lang="en-US" sz="2400" b="1" dirty="0" smtClean="0"/>
              <a:t>Option 3: </a:t>
            </a:r>
            <a:r>
              <a:rPr lang="en-US" sz="2400" dirty="0" smtClean="0"/>
              <a:t>Yes, because if you are able to read the Holy Qur’an, that should suffice as Promised Messiah only said what’s in the Qur’an. </a:t>
            </a:r>
          </a:p>
          <a:p>
            <a:pPr lvl="1"/>
            <a:endParaRPr lang="en-US" sz="2400" dirty="0"/>
          </a:p>
          <a:p>
            <a:pPr lvl="1"/>
            <a:r>
              <a:rPr lang="en-US" sz="2400" b="1" dirty="0" smtClean="0"/>
              <a:t>Option 4: </a:t>
            </a:r>
            <a:r>
              <a:rPr lang="en-US" sz="2400" dirty="0" smtClean="0"/>
              <a:t>No, its important to read his books to understand the Holy Qur’an.</a:t>
            </a: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16</a:t>
            </a:fld>
            <a:endParaRPr lang="en-US"/>
          </a:p>
        </p:txBody>
      </p:sp>
    </p:spTree>
    <p:extLst>
      <p:ext uri="{BB962C8B-B14F-4D97-AF65-F5344CB8AC3E}">
        <p14:creationId xmlns:p14="http://schemas.microsoft.com/office/powerpoint/2010/main" val="72806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7699"/>
            <a:ext cx="9144000" cy="500699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8189" y="1504335"/>
            <a:ext cx="7640912" cy="3293209"/>
          </a:xfrm>
          <a:prstGeom prst="rect">
            <a:avLst/>
          </a:prstGeom>
        </p:spPr>
        <p:txBody>
          <a:bodyPr wrap="square">
            <a:spAutoFit/>
          </a:bodyPr>
          <a:lstStyle/>
          <a:p>
            <a:r>
              <a:rPr lang="en-US" sz="2400" dirty="0" smtClean="0"/>
              <a:t>The </a:t>
            </a:r>
            <a:r>
              <a:rPr lang="en-US" sz="2400" dirty="0"/>
              <a:t>written works of the Promised Messiah </a:t>
            </a:r>
            <a:r>
              <a:rPr lang="en-US" sz="2400" dirty="0" smtClean="0"/>
              <a:t>(alaihissalam) </a:t>
            </a:r>
            <a:r>
              <a:rPr lang="en-US" sz="2400" dirty="0"/>
              <a:t>are widely available on our web site and can be accessed whenever one wants. It is also translated in major languages of the </a:t>
            </a:r>
            <a:r>
              <a:rPr lang="en-US" sz="2400" dirty="0" smtClean="0"/>
              <a:t>world. It </a:t>
            </a:r>
            <a:r>
              <a:rPr lang="en-US" sz="2400" dirty="0"/>
              <a:t>is important to understand the commentary and elucidations of the Promised Messiah </a:t>
            </a:r>
            <a:r>
              <a:rPr lang="en-US" sz="2400" dirty="0" smtClean="0"/>
              <a:t>of </a:t>
            </a:r>
            <a:r>
              <a:rPr lang="en-US" sz="2400" dirty="0"/>
              <a:t>the Holy </a:t>
            </a:r>
            <a:r>
              <a:rPr lang="en-US" sz="2400" dirty="0" smtClean="0"/>
              <a:t>Qur’an </a:t>
            </a:r>
            <a:r>
              <a:rPr lang="en-US" sz="2400" dirty="0"/>
              <a:t>and Sunnah. It is important to study these as they are widely available and no one has any excuse not to</a:t>
            </a:r>
            <a:r>
              <a:rPr lang="en-US" sz="2400" dirty="0" smtClean="0"/>
              <a:t>.</a:t>
            </a:r>
          </a:p>
          <a:p>
            <a:endParaRPr lang="en-US" sz="2400" dirty="0"/>
          </a:p>
          <a:p>
            <a:pPr algn="r"/>
            <a:r>
              <a:rPr lang="en-US" sz="1600" dirty="0" smtClean="0"/>
              <a:t>(Excerpt from Friday sermon, October 9, 2015)</a:t>
            </a:r>
            <a:endParaRPr lang="en-US" sz="1600" dirty="0"/>
          </a:p>
        </p:txBody>
      </p:sp>
      <p:sp>
        <p:nvSpPr>
          <p:cNvPr id="4" name="TextBox 6"/>
          <p:cNvSpPr txBox="1"/>
          <p:nvPr/>
        </p:nvSpPr>
        <p:spPr>
          <a:xfrm>
            <a:off x="4329852" y="401627"/>
            <a:ext cx="378879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Huzoor (aba)</a:t>
            </a:r>
            <a:endParaRPr lang="en-US" sz="2400" b="1" dirty="0">
              <a:solidFill>
                <a:schemeClr val="bg1"/>
              </a:solidFill>
            </a:endParaRPr>
          </a:p>
        </p:txBody>
      </p:sp>
      <p:sp>
        <p:nvSpPr>
          <p:cNvPr id="5" name="Slide Number Placeholder 4"/>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989145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4212AE-C6D7-4DAE-B05A-60F3647E62E0}" type="slidenum">
              <a:rPr lang="en-US" smtClean="0"/>
              <a:t>18</a:t>
            </a:fld>
            <a:endParaRPr lang="en-US"/>
          </a:p>
        </p:txBody>
      </p:sp>
      <p:sp>
        <p:nvSpPr>
          <p:cNvPr id="4" name="TextBox 3"/>
          <p:cNvSpPr txBox="1"/>
          <p:nvPr/>
        </p:nvSpPr>
        <p:spPr>
          <a:xfrm>
            <a:off x="3499145" y="454871"/>
            <a:ext cx="5235428" cy="400110"/>
          </a:xfrm>
          <a:prstGeom prst="rect">
            <a:avLst/>
          </a:prstGeom>
          <a:noFill/>
        </p:spPr>
        <p:txBody>
          <a:bodyPr wrap="none" rtlCol="0">
            <a:spAutoFit/>
          </a:bodyPr>
          <a:lstStyle/>
          <a:p>
            <a:r>
              <a:rPr lang="en-US" sz="2000" b="1" dirty="0" smtClean="0">
                <a:solidFill>
                  <a:schemeClr val="bg1"/>
                </a:solidFill>
              </a:rPr>
              <a:t>A Short Video from Friday Sermon, Oct. 9, 2015</a:t>
            </a:r>
            <a:endParaRPr lang="en-US" sz="2000" b="1" dirty="0">
              <a:solidFill>
                <a:schemeClr val="bg1"/>
              </a:solidFill>
            </a:endParaRPr>
          </a:p>
        </p:txBody>
      </p:sp>
      <p:pic>
        <p:nvPicPr>
          <p:cNvPr id="2" name="Topic 10 honoring our Bait with subtitl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4715" y="1022756"/>
            <a:ext cx="7599013" cy="5066008"/>
          </a:xfrm>
          <a:prstGeom prst="rect">
            <a:avLst/>
          </a:prstGeom>
        </p:spPr>
      </p:pic>
    </p:spTree>
    <p:extLst>
      <p:ext uri="{BB962C8B-B14F-4D97-AF65-F5344CB8AC3E}">
        <p14:creationId xmlns:p14="http://schemas.microsoft.com/office/powerpoint/2010/main" val="33000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93605" y="470111"/>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2" name="Rectangle 1"/>
          <p:cNvSpPr/>
          <p:nvPr/>
        </p:nvSpPr>
        <p:spPr>
          <a:xfrm>
            <a:off x="152400" y="1140214"/>
            <a:ext cx="8938260" cy="5078313"/>
          </a:xfrm>
          <a:prstGeom prst="rect">
            <a:avLst/>
          </a:prstGeom>
        </p:spPr>
        <p:txBody>
          <a:bodyPr wrap="square">
            <a:spAutoFit/>
          </a:bodyPr>
          <a:lstStyle/>
          <a:p>
            <a:r>
              <a:rPr lang="en-US" dirty="0"/>
              <a:t>If a person truly recognizes and understands the religion, he will do the religious work with passion of love and sincerity. So Hazrat Masih Maud </a:t>
            </a:r>
            <a:r>
              <a:rPr lang="en-US" dirty="0" smtClean="0"/>
              <a:t>(alaihissalam) </a:t>
            </a:r>
            <a:r>
              <a:rPr lang="en-US" dirty="0"/>
              <a:t>expects from us that after doing his </a:t>
            </a:r>
            <a:r>
              <a:rPr lang="en-US" dirty="0" smtClean="0"/>
              <a:t>Bai’at, </a:t>
            </a:r>
            <a:r>
              <a:rPr lang="en-US" dirty="0"/>
              <a:t>we increase this passion. Unless this zeal of obedience and sincerity and this relationship is not there, his guidance will not have any effect. And there will be no effort to act upon his guidance. Hence if you want to follow his guidance, you have to follow his words, you will have to be sincere about your </a:t>
            </a:r>
            <a:r>
              <a:rPr lang="en-US" dirty="0" smtClean="0"/>
              <a:t>Bai’at </a:t>
            </a:r>
            <a:r>
              <a:rPr lang="en-US" dirty="0"/>
              <a:t>and raise the standards of obedience, sincerity and allegiance. Can an Ahmadi even imagine that </a:t>
            </a:r>
            <a:r>
              <a:rPr lang="en-US" dirty="0" smtClean="0"/>
              <a:t>Hazrat Masih Maud may </a:t>
            </a:r>
            <a:r>
              <a:rPr lang="en-US" dirty="0"/>
              <a:t>have said anything against the teachings of the Holy </a:t>
            </a:r>
            <a:r>
              <a:rPr lang="en-US" dirty="0" smtClean="0"/>
              <a:t>Qur’an </a:t>
            </a:r>
            <a:r>
              <a:rPr lang="en-US" dirty="0"/>
              <a:t>and Sunnah? Certainly not! If so, then every Ahmadi needs to understand that </a:t>
            </a:r>
            <a:r>
              <a:rPr lang="en-US" dirty="0" err="1" smtClean="0"/>
              <a:t>Ma’roof</a:t>
            </a:r>
            <a:r>
              <a:rPr lang="en-US" dirty="0" smtClean="0"/>
              <a:t> </a:t>
            </a:r>
            <a:r>
              <a:rPr lang="en-US" dirty="0"/>
              <a:t>obedience means complete obedience with the highest level of love and sincerity. Complete obedience is only possible if every order of the person who is being obeyed is pursued and sought after. So it is incumbent upon us to understand the expectations that </a:t>
            </a:r>
            <a:r>
              <a:rPr lang="en-US" dirty="0" smtClean="0"/>
              <a:t>the Promised Messiah has </a:t>
            </a:r>
            <a:r>
              <a:rPr lang="en-US" dirty="0"/>
              <a:t>from us and the advices he has given us and try to act upon them. Otherwise it will only be a claim that we obey him in every matter. If we </a:t>
            </a:r>
            <a:r>
              <a:rPr lang="en-US" dirty="0" smtClean="0"/>
              <a:t>don’t </a:t>
            </a:r>
            <a:r>
              <a:rPr lang="en-US" dirty="0"/>
              <a:t>even know his advices, then what is the meaning of obedience? What is being obeyed? So, when we become Ahmadi, it is </a:t>
            </a:r>
            <a:r>
              <a:rPr lang="en-US" dirty="0" smtClean="0"/>
              <a:t>a must </a:t>
            </a:r>
            <a:r>
              <a:rPr lang="en-US" dirty="0"/>
              <a:t>that we increase our knowledge. This relationship that we have established in the way of Allah, we should expand this relationship to receive </a:t>
            </a:r>
            <a:r>
              <a:rPr lang="en-US" dirty="0" smtClean="0"/>
              <a:t>Allah’s </a:t>
            </a:r>
            <a:r>
              <a:rPr lang="en-US" dirty="0"/>
              <a:t>acceptance and sincerely mold our lives accordingly</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D64212AE-C6D7-4DAE-B05A-60F3647E62E0}" type="slidenum">
              <a:rPr lang="en-US" smtClean="0"/>
              <a:t>19</a:t>
            </a:fld>
            <a:endParaRPr lang="en-US"/>
          </a:p>
        </p:txBody>
      </p:sp>
    </p:spTree>
    <p:extLst>
      <p:ext uri="{BB962C8B-B14F-4D97-AF65-F5344CB8AC3E}">
        <p14:creationId xmlns:p14="http://schemas.microsoft.com/office/powerpoint/2010/main" val="357580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20000"/>
          </a:bodyPr>
          <a:lstStyle/>
          <a:p>
            <a:r>
              <a:rPr lang="en-US" dirty="0" smtClean="0"/>
              <a:t>Recitation of the Holy Qur’an </a:t>
            </a:r>
            <a:r>
              <a:rPr lang="en-US" dirty="0" smtClean="0">
                <a:solidFill>
                  <a:srgbClr val="000000"/>
                </a:solidFill>
              </a:rPr>
              <a:t>(3:32)</a:t>
            </a:r>
            <a:r>
              <a:rPr lang="en-US" dirty="0" smtClean="0"/>
              <a:t>		</a:t>
            </a:r>
          </a:p>
          <a:p>
            <a:r>
              <a:rPr lang="en-US" dirty="0" smtClean="0"/>
              <a:t>Pledge</a:t>
            </a:r>
          </a:p>
          <a:p>
            <a:r>
              <a:rPr lang="en-US" dirty="0" smtClean="0"/>
              <a:t>Reminders: Recitation of Holy Qur’an and Congregational Prayers	</a:t>
            </a:r>
          </a:p>
          <a:p>
            <a:r>
              <a:rPr lang="en-US" dirty="0" smtClean="0"/>
              <a:t>Monthly topic: Are we honoring our relationship with the Promised Messiah (alaihissalam)?</a:t>
            </a:r>
            <a:endParaRPr lang="en-US" dirty="0"/>
          </a:p>
          <a:p>
            <a:r>
              <a:rPr lang="en-US" dirty="0" smtClean="0"/>
              <a:t>Health topic: Men’s Health</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72" y="1291216"/>
            <a:ext cx="5153971" cy="1325563"/>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727286" y="2486098"/>
            <a:ext cx="8193939" cy="3195224"/>
          </a:xfrm>
        </p:spPr>
        <p:txBody>
          <a:bodyPr>
            <a:noAutofit/>
          </a:bodyPr>
          <a:lstStyle/>
          <a:p>
            <a:r>
              <a:rPr lang="en-US" dirty="0" smtClean="0">
                <a:solidFill>
                  <a:srgbClr val="000000"/>
                </a:solidFill>
              </a:rPr>
              <a:t>During the last week, how many times did you ponder over any of the conditions of Bai’at?</a:t>
            </a:r>
          </a:p>
          <a:p>
            <a:r>
              <a:rPr lang="en-US" dirty="0" smtClean="0">
                <a:solidFill>
                  <a:srgbClr val="000000"/>
                </a:solidFill>
              </a:rPr>
              <a:t>How many days did you read a small portion of any of the books of Promised Messiah (alaihissalam)?</a:t>
            </a:r>
          </a:p>
          <a:p>
            <a:r>
              <a:rPr lang="en-US" dirty="0" smtClean="0">
                <a:solidFill>
                  <a:srgbClr val="000000"/>
                </a:solidFill>
              </a:rPr>
              <a:t>How many times did you read or listen to Dars of </a:t>
            </a:r>
            <a:r>
              <a:rPr lang="en-US" dirty="0" err="1" smtClean="0">
                <a:solidFill>
                  <a:srgbClr val="000000"/>
                </a:solidFill>
              </a:rPr>
              <a:t>Malfuzat</a:t>
            </a:r>
            <a:r>
              <a:rPr lang="en-US" dirty="0" smtClean="0">
                <a:solidFill>
                  <a:srgbClr val="000000"/>
                </a:solidFill>
              </a:rPr>
              <a:t>?</a:t>
            </a:r>
            <a:endParaRPr lang="en-US" b="1" dirty="0" smtClean="0">
              <a:solidFill>
                <a:srgbClr val="000000"/>
              </a:solidFill>
            </a:endParaRP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3" name="Rectangle 2"/>
          <p:cNvSpPr/>
          <p:nvPr/>
        </p:nvSpPr>
        <p:spPr>
          <a:xfrm>
            <a:off x="4845830" y="292312"/>
            <a:ext cx="2774169" cy="646331"/>
          </a:xfrm>
          <a:prstGeom prst="rect">
            <a:avLst/>
          </a:prstGeom>
        </p:spPr>
        <p:txBody>
          <a:bodyPr wrap="square">
            <a:spAutoFit/>
          </a:bodyPr>
          <a:lstStyle/>
          <a:p>
            <a:r>
              <a:rPr lang="x-none" sz="3600" b="1" dirty="0">
                <a:solidFill>
                  <a:schemeClr val="bg1"/>
                </a:solidFill>
              </a:rPr>
              <a:t>اپنے جائزے </a:t>
            </a:r>
            <a:r>
              <a:rPr lang="x-none" sz="3600" b="1" dirty="0" smtClean="0">
                <a:solidFill>
                  <a:schemeClr val="bg1"/>
                </a:solidFill>
              </a:rPr>
              <a:t>لیں</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0000"/>
                </a:solidFill>
              </a:rPr>
              <a:t>Self-analyze yourself</a:t>
            </a:r>
            <a:endParaRPr lang="en-US" sz="3200" b="1" dirty="0">
              <a:solidFill>
                <a:srgbClr val="000000"/>
              </a:solidFill>
            </a:endParaRPr>
          </a:p>
        </p:txBody>
      </p:sp>
      <p:sp>
        <p:nvSpPr>
          <p:cNvPr id="6" name="Slide Number Placeholder 5"/>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795867" y="3439255"/>
            <a:ext cx="2421466" cy="2308324"/>
          </a:xfrm>
          <a:prstGeom prst="rect">
            <a:avLst/>
          </a:prstGeom>
          <a:noFill/>
        </p:spPr>
        <p:txBody>
          <a:bodyPr wrap="square" rtlCol="0">
            <a:spAutoFit/>
          </a:bodyPr>
          <a:lstStyle/>
          <a:p>
            <a:pPr algn="ctr"/>
            <a:r>
              <a:rPr lang="en-US" sz="2400" dirty="0" smtClean="0">
                <a:solidFill>
                  <a:srgbClr val="000000"/>
                </a:solidFill>
              </a:rPr>
              <a:t>Keep striving hard to strengthen your relationship with Promised Messiah and start reading his books.</a:t>
            </a:r>
            <a:endParaRPr lang="en-US" sz="2400" dirty="0">
              <a:solidFill>
                <a:srgbClr val="000000"/>
              </a:solidFill>
            </a:endParaRPr>
          </a:p>
        </p:txBody>
      </p:sp>
      <p:sp>
        <p:nvSpPr>
          <p:cNvPr id="8" name="TextBox 7"/>
          <p:cNvSpPr txBox="1"/>
          <p:nvPr/>
        </p:nvSpPr>
        <p:spPr>
          <a:xfrm>
            <a:off x="3488267" y="3439255"/>
            <a:ext cx="2421466" cy="2677656"/>
          </a:xfrm>
          <a:prstGeom prst="rect">
            <a:avLst/>
          </a:prstGeom>
          <a:noFill/>
        </p:spPr>
        <p:txBody>
          <a:bodyPr wrap="square" rtlCol="0">
            <a:spAutoFit/>
          </a:bodyPr>
          <a:lstStyle/>
          <a:p>
            <a:pPr algn="ctr"/>
            <a:r>
              <a:rPr lang="en-US" sz="2400" dirty="0" smtClean="0">
                <a:solidFill>
                  <a:srgbClr val="000000"/>
                </a:solidFill>
              </a:rPr>
              <a:t>Keep reading Promised Messiah’s books regularly and try putting that knowledge in practice</a:t>
            </a:r>
            <a:endParaRPr lang="en-US" sz="2400" dirty="0">
              <a:solidFill>
                <a:srgbClr val="000000"/>
              </a:solidFill>
            </a:endParaRPr>
          </a:p>
        </p:txBody>
      </p:sp>
      <p:sp>
        <p:nvSpPr>
          <p:cNvPr id="9" name="TextBox 8"/>
          <p:cNvSpPr txBox="1"/>
          <p:nvPr/>
        </p:nvSpPr>
        <p:spPr>
          <a:xfrm>
            <a:off x="6180667" y="3439255"/>
            <a:ext cx="2421466" cy="2677656"/>
          </a:xfrm>
          <a:prstGeom prst="rect">
            <a:avLst/>
          </a:prstGeom>
          <a:noFill/>
        </p:spPr>
        <p:txBody>
          <a:bodyPr wrap="square" rtlCol="0">
            <a:spAutoFit/>
          </a:bodyPr>
          <a:lstStyle/>
          <a:p>
            <a:pPr algn="ctr"/>
            <a:r>
              <a:rPr lang="en-US" sz="2400" dirty="0" smtClean="0">
                <a:solidFill>
                  <a:srgbClr val="000000"/>
                </a:solidFill>
              </a:rPr>
              <a:t>Continue to strengthen your relationship with the Promised Messiah and inspire your family as well</a:t>
            </a:r>
            <a:endParaRPr lang="en-US" sz="2400" dirty="0">
              <a:solidFill>
                <a:srgbClr val="000000"/>
              </a:solidFill>
            </a:endParaRPr>
          </a:p>
        </p:txBody>
      </p:sp>
      <p:sp>
        <p:nvSpPr>
          <p:cNvPr id="14" name="TextBox 13"/>
          <p:cNvSpPr txBox="1"/>
          <p:nvPr/>
        </p:nvSpPr>
        <p:spPr>
          <a:xfrm>
            <a:off x="7588675" y="2415887"/>
            <a:ext cx="575733" cy="523220"/>
          </a:xfrm>
          <a:prstGeom prst="rect">
            <a:avLst/>
          </a:prstGeom>
          <a:noFill/>
        </p:spPr>
        <p:txBody>
          <a:bodyPr wrap="square" rtlCol="0">
            <a:spAutoFit/>
          </a:bodyPr>
          <a:lstStyle/>
          <a:p>
            <a:pPr algn="ctr"/>
            <a:r>
              <a:rPr lang="en-US" sz="2800" dirty="0" smtClean="0">
                <a:solidFill>
                  <a:srgbClr val="000000"/>
                </a:solidFill>
              </a:rPr>
              <a:t>&gt;7</a:t>
            </a:r>
            <a:endParaRPr lang="en-US" sz="2800" dirty="0">
              <a:solidFill>
                <a:srgbClr val="000000"/>
              </a:solidFill>
            </a:endParaRPr>
          </a:p>
        </p:txBody>
      </p:sp>
      <p:sp>
        <p:nvSpPr>
          <p:cNvPr id="15" name="TextBox 14"/>
          <p:cNvSpPr txBox="1"/>
          <p:nvPr/>
        </p:nvSpPr>
        <p:spPr>
          <a:xfrm>
            <a:off x="1036317" y="2446203"/>
            <a:ext cx="754383" cy="523220"/>
          </a:xfrm>
          <a:prstGeom prst="rect">
            <a:avLst/>
          </a:prstGeom>
          <a:noFill/>
        </p:spPr>
        <p:txBody>
          <a:bodyPr wrap="square" rtlCol="0">
            <a:spAutoFit/>
          </a:bodyPr>
          <a:lstStyle/>
          <a:p>
            <a:pPr algn="ctr"/>
            <a:r>
              <a:rPr lang="en-US" sz="2800" dirty="0" smtClean="0">
                <a:solidFill>
                  <a:srgbClr val="000000"/>
                </a:solidFill>
              </a:rPr>
              <a:t>0-1</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Combined Score</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6337"/>
            <a:ext cx="4627686" cy="584775"/>
          </a:xfrm>
          <a:prstGeom prst="rect">
            <a:avLst/>
          </a:prstGeom>
        </p:spPr>
        <p:txBody>
          <a:bodyPr wrap="square">
            <a:spAutoFit/>
          </a:bodyPr>
          <a:lstStyle/>
          <a:p>
            <a:r>
              <a:rPr lang="x-none" sz="3200" b="1" dirty="0">
                <a:solidFill>
                  <a:schemeClr val="bg1"/>
                </a:solidFill>
              </a:rPr>
              <a:t>اپنے اندر پاک تبدیلیاں پیدا </a:t>
            </a:r>
            <a:r>
              <a:rPr lang="x-none" sz="3200" b="1" dirty="0" smtClean="0">
                <a:solidFill>
                  <a:schemeClr val="bg1"/>
                </a:solidFill>
              </a:rPr>
              <a:t>کریں</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ctrTitle"/>
          </p:nvPr>
        </p:nvSpPr>
        <p:spPr>
          <a:xfrm>
            <a:off x="681925" y="4719234"/>
            <a:ext cx="8105614" cy="851742"/>
          </a:xfrm>
          <a:prstGeom prst="rect">
            <a:avLst/>
          </a:prstGeom>
        </p:spPr>
        <p:txBody>
          <a:bodyPr>
            <a:noAutofit/>
          </a:bodyPr>
          <a:lstStyle/>
          <a:p>
            <a:pPr defTabSz="247521">
              <a:tabLst>
                <a:tab pos="803643" algn="l"/>
              </a:tabLst>
              <a:defRPr sz="7237">
                <a:effectLst>
                  <a:outerShdw blurRad="19558" dist="19558" dir="2700000" rotWithShape="0">
                    <a:srgbClr val="FFFFFF">
                      <a:alpha val="50000"/>
                    </a:srgbClr>
                  </a:outerShdw>
                </a:effectLst>
              </a:defRPr>
            </a:pPr>
            <a:endParaRPr sz="4800" b="1" dirty="0">
              <a:solidFill>
                <a:srgbClr val="000000"/>
              </a:solidFill>
            </a:endParaRPr>
          </a:p>
          <a:p>
            <a:pPr defTabSz="247521">
              <a:tabLst>
                <a:tab pos="803643" algn="l"/>
              </a:tabLst>
              <a:defRPr sz="7237">
                <a:effectLst>
                  <a:outerShdw blurRad="19558" dist="19558" dir="2700000" rotWithShape="0">
                    <a:srgbClr val="FFFFFF">
                      <a:alpha val="50000"/>
                    </a:srgbClr>
                  </a:outerShdw>
                </a:effectLst>
              </a:defRPr>
            </a:pPr>
            <a:r>
              <a:rPr lang="en-US" sz="4800" b="1" dirty="0" smtClean="0">
                <a:solidFill>
                  <a:srgbClr val="000000"/>
                </a:solidFill>
              </a:rPr>
              <a:t>Health Topic: </a:t>
            </a:r>
            <a:r>
              <a:rPr sz="4800" b="1" dirty="0" smtClean="0">
                <a:solidFill>
                  <a:srgbClr val="000000"/>
                </a:solidFill>
              </a:rPr>
              <a:t>Men</a:t>
            </a:r>
            <a:r>
              <a:rPr lang="en-US" sz="4800" b="1" dirty="0" smtClean="0">
                <a:solidFill>
                  <a:srgbClr val="000000"/>
                </a:solidFill>
              </a:rPr>
              <a:t>’s</a:t>
            </a:r>
            <a:r>
              <a:rPr sz="4800" b="1" dirty="0" smtClean="0">
                <a:solidFill>
                  <a:srgbClr val="000000"/>
                </a:solidFill>
              </a:rPr>
              <a:t> </a:t>
            </a:r>
            <a:r>
              <a:rPr sz="4800" b="1" dirty="0">
                <a:solidFill>
                  <a:srgbClr val="000000"/>
                </a:solidFill>
              </a:rPr>
              <a:t>Health</a:t>
            </a:r>
          </a:p>
        </p:txBody>
      </p:sp>
      <p:pic>
        <p:nvPicPr>
          <p:cNvPr id="139" name="Screen Shot 2015-12-12 at 11.33.32 AM.png"/>
          <p:cNvPicPr>
            <a:picLocks noChangeAspect="1"/>
          </p:cNvPicPr>
          <p:nvPr/>
        </p:nvPicPr>
        <p:blipFill>
          <a:blip r:embed="rId2">
            <a:extLst/>
          </a:blip>
          <a:stretch>
            <a:fillRect/>
          </a:stretch>
        </p:blipFill>
        <p:spPr>
          <a:xfrm>
            <a:off x="11830022" y="6249281"/>
            <a:ext cx="2486116" cy="1485106"/>
          </a:xfrm>
          <a:prstGeom prst="rect">
            <a:avLst/>
          </a:prstGeom>
          <a:ln w="12700">
            <a:miter lim="400000"/>
          </a:ln>
        </p:spPr>
      </p:pic>
      <p:pic>
        <p:nvPicPr>
          <p:cNvPr id="140" name="Screen Shot 2015-12-12 at 12.03.21 PM.png"/>
          <p:cNvPicPr>
            <a:picLocks noChangeAspect="1"/>
          </p:cNvPicPr>
          <p:nvPr/>
        </p:nvPicPr>
        <p:blipFill>
          <a:blip r:embed="rId3">
            <a:extLst/>
          </a:blip>
          <a:stretch>
            <a:fillRect/>
          </a:stretch>
        </p:blipFill>
        <p:spPr>
          <a:xfrm>
            <a:off x="2113991" y="1218102"/>
            <a:ext cx="5239955" cy="381817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3863340" y="290103"/>
            <a:ext cx="4572358" cy="703064"/>
          </a:xfrm>
          <a:prstGeom prst="rect">
            <a:avLst/>
          </a:prstGeom>
        </p:spPr>
        <p:txBody>
          <a:bodyPr>
            <a:normAutofit fontScale="90000"/>
          </a:bodyPr>
          <a:lstStyle>
            <a:lvl1pPr>
              <a:tabLst>
                <a:tab pos="1485900" algn="l"/>
              </a:tabLst>
            </a:lvl1pPr>
          </a:lstStyle>
          <a:p>
            <a:r>
              <a:rPr b="1" dirty="0">
                <a:solidFill>
                  <a:srgbClr val="FFFFFF"/>
                </a:solidFill>
              </a:rPr>
              <a:t>The Prostate</a:t>
            </a:r>
          </a:p>
        </p:txBody>
      </p:sp>
      <p:sp>
        <p:nvSpPr>
          <p:cNvPr id="143" name="Shape 143"/>
          <p:cNvSpPr>
            <a:spLocks noGrp="1"/>
          </p:cNvSpPr>
          <p:nvPr>
            <p:ph type="body" idx="1"/>
          </p:nvPr>
        </p:nvSpPr>
        <p:spPr>
          <a:xfrm>
            <a:off x="175261" y="1249647"/>
            <a:ext cx="7010400" cy="4828109"/>
          </a:xfrm>
          <a:prstGeom prst="rect">
            <a:avLst/>
          </a:prstGeom>
        </p:spPr>
        <p:txBody>
          <a:bodyPr>
            <a:noAutofit/>
          </a:bodyPr>
          <a:lstStyle/>
          <a:p>
            <a:pPr marL="383963" indent="-383963">
              <a:buBlip>
                <a:blip r:embed="rId2"/>
              </a:buBlip>
              <a:defRPr sz="3100">
                <a:effectLst/>
              </a:defRPr>
            </a:pPr>
            <a:r>
              <a:rPr sz="2800" dirty="0">
                <a:solidFill>
                  <a:srgbClr val="000000"/>
                </a:solidFill>
                <a:latin typeface="Calibri" panose="020F0502020204030204" pitchFamily="34" charset="0"/>
              </a:rPr>
              <a:t>The prostate gland is about the size of a walnut. It is part of the male reproductive system and wraps around the tube that carries urine out of the bladder </a:t>
            </a:r>
          </a:p>
          <a:p>
            <a:pPr marL="383963" indent="-383963">
              <a:buBlip>
                <a:blip r:embed="rId2"/>
              </a:buBlip>
              <a:defRPr sz="3100">
                <a:effectLst/>
              </a:defRPr>
            </a:pPr>
            <a:r>
              <a:rPr sz="2800" dirty="0">
                <a:solidFill>
                  <a:srgbClr val="000000"/>
                </a:solidFill>
                <a:latin typeface="Calibri" panose="020F0502020204030204" pitchFamily="34" charset="0"/>
              </a:rPr>
              <a:t>It grows larger as you get older. If your prostate gets too large, it can cause health issues</a:t>
            </a:r>
          </a:p>
          <a:p>
            <a:pPr marL="383963" indent="-383963">
              <a:buBlip>
                <a:blip r:embed="rId2"/>
              </a:buBlip>
              <a:defRPr sz="3100">
                <a:effectLst/>
              </a:defRPr>
            </a:pPr>
            <a:r>
              <a:rPr sz="2800" dirty="0">
                <a:solidFill>
                  <a:srgbClr val="000000"/>
                </a:solidFill>
                <a:latin typeface="Calibri" panose="020F0502020204030204" pitchFamily="34" charset="0"/>
              </a:rPr>
              <a:t>Having prostate problems does not always mean you have </a:t>
            </a:r>
            <a:r>
              <a:rPr sz="2800" dirty="0">
                <a:solidFill>
                  <a:srgbClr val="000000"/>
                </a:solidFill>
                <a:latin typeface="Calibri" panose="020F0502020204030204" pitchFamily="34" charset="0"/>
                <a:hlinkClick r:id="rId3"/>
              </a:rPr>
              <a:t>cancer</a:t>
            </a:r>
          </a:p>
        </p:txBody>
      </p:sp>
      <p:pic>
        <p:nvPicPr>
          <p:cNvPr id="144" name="Screen Shot 2015-12-12 at 12.09.05 PM.png"/>
          <p:cNvPicPr>
            <a:picLocks noChangeAspect="1"/>
          </p:cNvPicPr>
          <p:nvPr/>
        </p:nvPicPr>
        <p:blipFill>
          <a:blip r:embed="rId4">
            <a:extLst/>
          </a:blip>
          <a:stretch>
            <a:fillRect/>
          </a:stretch>
        </p:blipFill>
        <p:spPr>
          <a:xfrm>
            <a:off x="6947691" y="2447674"/>
            <a:ext cx="1920246" cy="121602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3489960" y="419010"/>
            <a:ext cx="5038973" cy="493157"/>
          </a:xfrm>
          <a:prstGeom prst="rect">
            <a:avLst/>
          </a:prstGeom>
        </p:spPr>
        <p:txBody>
          <a:bodyPr>
            <a:noAutofit/>
          </a:bodyPr>
          <a:lstStyle>
            <a:lvl1pPr defTabSz="182880">
              <a:tabLst>
                <a:tab pos="596900" algn="l"/>
              </a:tabLst>
              <a:defRPr sz="2720" i="1">
                <a:effectLst>
                  <a:outerShdw blurRad="10160" dist="10160" dir="2700000" rotWithShape="0">
                    <a:srgbClr val="FFFFFF">
                      <a:alpha val="50000"/>
                    </a:srgbClr>
                  </a:outerShdw>
                </a:effectLst>
              </a:defRPr>
            </a:lvl1pPr>
          </a:lstStyle>
          <a:p>
            <a:r>
              <a:rPr sz="3200" b="1" i="0" dirty="0">
                <a:solidFill>
                  <a:srgbClr val="FFFFFF"/>
                </a:solidFill>
              </a:rPr>
              <a:t>The Prostate Problems</a:t>
            </a:r>
          </a:p>
        </p:txBody>
      </p:sp>
      <p:sp>
        <p:nvSpPr>
          <p:cNvPr id="147" name="Shape 147"/>
          <p:cNvSpPr>
            <a:spLocks noGrp="1"/>
          </p:cNvSpPr>
          <p:nvPr>
            <p:ph type="body" idx="1"/>
          </p:nvPr>
        </p:nvSpPr>
        <p:spPr>
          <a:xfrm>
            <a:off x="403860" y="1043940"/>
            <a:ext cx="8671559" cy="4994163"/>
          </a:xfrm>
          <a:prstGeom prst="rect">
            <a:avLst/>
          </a:prstGeom>
        </p:spPr>
        <p:txBody>
          <a:bodyPr>
            <a:noAutofit/>
          </a:bodyPr>
          <a:lstStyle/>
          <a:p>
            <a:pPr marL="172783" indent="-172783" defTabSz="144655">
              <a:spcBef>
                <a:spcPts val="1547"/>
              </a:spcBef>
              <a:buBlip>
                <a:blip r:embed="rId2"/>
              </a:buBlip>
              <a:defRPr sz="1890">
                <a:effectLst/>
              </a:defRPr>
            </a:pPr>
            <a:r>
              <a:rPr sz="1800" b="1" dirty="0">
                <a:solidFill>
                  <a:srgbClr val="000000"/>
                </a:solidFill>
                <a:latin typeface="Calibri" panose="020F0502020204030204" pitchFamily="34" charset="0"/>
              </a:rPr>
              <a:t>Benign prostatic hyperplasia (BPH)</a:t>
            </a:r>
            <a:r>
              <a:rPr sz="1800" dirty="0">
                <a:solidFill>
                  <a:srgbClr val="000000"/>
                </a:solidFill>
                <a:latin typeface="Calibri" panose="020F0502020204030204" pitchFamily="34" charset="0"/>
              </a:rPr>
              <a:t> means that the prostate is enlarged but it is not a cancer. It is very common in older men</a:t>
            </a:r>
          </a:p>
          <a:p>
            <a:pPr marL="172783" indent="-172783" defTabSz="144655">
              <a:spcBef>
                <a:spcPts val="1547"/>
              </a:spcBef>
              <a:buBlip>
                <a:blip r:embed="rId2"/>
              </a:buBlip>
              <a:defRPr sz="1890">
                <a:effectLst/>
              </a:defRPr>
            </a:pPr>
            <a:r>
              <a:rPr sz="1800" b="1" dirty="0">
                <a:solidFill>
                  <a:srgbClr val="000000"/>
                </a:solidFill>
                <a:latin typeface="Calibri" panose="020F0502020204030204" pitchFamily="34" charset="0"/>
              </a:rPr>
              <a:t>Prostate Cancer</a:t>
            </a:r>
            <a:r>
              <a:rPr sz="1800" dirty="0">
                <a:solidFill>
                  <a:srgbClr val="000000"/>
                </a:solidFill>
                <a:latin typeface="Calibri" panose="020F0502020204030204" pitchFamily="34" charset="0"/>
              </a:rPr>
              <a:t> is common among American men. Risk Factors include</a:t>
            </a:r>
            <a:br>
              <a:rPr sz="1800" dirty="0">
                <a:solidFill>
                  <a:srgbClr val="000000"/>
                </a:solidFill>
                <a:latin typeface="Calibri" panose="020F0502020204030204" pitchFamily="34" charset="0"/>
              </a:rPr>
            </a:br>
            <a:r>
              <a:rPr sz="1800" b="1" i="1" dirty="0">
                <a:solidFill>
                  <a:srgbClr val="000000"/>
                </a:solidFill>
                <a:latin typeface="Calibri" panose="020F0502020204030204" pitchFamily="34" charset="0"/>
              </a:rPr>
              <a:t>Age</a:t>
            </a:r>
            <a:r>
              <a:rPr sz="1800" dirty="0">
                <a:solidFill>
                  <a:srgbClr val="000000"/>
                </a:solidFill>
                <a:latin typeface="Calibri" panose="020F0502020204030204" pitchFamily="34" charset="0"/>
              </a:rPr>
              <a:t>. Men age 50 and older</a:t>
            </a:r>
            <a:br>
              <a:rPr sz="1800" dirty="0">
                <a:solidFill>
                  <a:srgbClr val="000000"/>
                </a:solidFill>
                <a:latin typeface="Calibri" panose="020F0502020204030204" pitchFamily="34" charset="0"/>
              </a:rPr>
            </a:br>
            <a:r>
              <a:rPr sz="1800" b="1" i="1" dirty="0">
                <a:solidFill>
                  <a:srgbClr val="000000"/>
                </a:solidFill>
                <a:latin typeface="Calibri" panose="020F0502020204030204" pitchFamily="34" charset="0"/>
              </a:rPr>
              <a:t>Race </a:t>
            </a:r>
            <a:r>
              <a:rPr sz="1800" i="1" dirty="0">
                <a:solidFill>
                  <a:srgbClr val="000000"/>
                </a:solidFill>
                <a:latin typeface="Calibri" panose="020F0502020204030204" pitchFamily="34" charset="0"/>
              </a:rPr>
              <a:t>M</a:t>
            </a:r>
            <a:r>
              <a:rPr sz="1800" dirty="0">
                <a:solidFill>
                  <a:srgbClr val="000000"/>
                </a:solidFill>
                <a:latin typeface="Calibri" panose="020F0502020204030204" pitchFamily="34" charset="0"/>
              </a:rPr>
              <a:t>ost common among African-American men.</a:t>
            </a:r>
            <a:br>
              <a:rPr sz="1800" dirty="0">
                <a:solidFill>
                  <a:srgbClr val="000000"/>
                </a:solidFill>
                <a:latin typeface="Calibri" panose="020F0502020204030204" pitchFamily="34" charset="0"/>
              </a:rPr>
            </a:br>
            <a:r>
              <a:rPr sz="1800" b="1" i="1" dirty="0">
                <a:solidFill>
                  <a:srgbClr val="000000"/>
                </a:solidFill>
                <a:latin typeface="Calibri" panose="020F0502020204030204" pitchFamily="34" charset="0"/>
              </a:rPr>
              <a:t>Family history</a:t>
            </a:r>
            <a:r>
              <a:rPr sz="1800" dirty="0" smtClean="0">
                <a:solidFill>
                  <a:srgbClr val="000000"/>
                </a:solidFill>
                <a:latin typeface="Calibri" panose="020F0502020204030204" pitchFamily="34" charset="0"/>
              </a:rPr>
              <a:t>.</a:t>
            </a:r>
            <a:r>
              <a:rPr lang="en-US" sz="1800" dirty="0" smtClean="0">
                <a:solidFill>
                  <a:srgbClr val="000000"/>
                </a:solidFill>
                <a:latin typeface="Calibri" panose="020F0502020204030204" pitchFamily="34" charset="0"/>
              </a:rPr>
              <a:t> </a:t>
            </a:r>
            <a:r>
              <a:rPr sz="1800" dirty="0" smtClean="0">
                <a:solidFill>
                  <a:srgbClr val="000000"/>
                </a:solidFill>
                <a:latin typeface="Calibri" panose="020F0502020204030204" pitchFamily="34" charset="0"/>
              </a:rPr>
              <a:t>Increased </a:t>
            </a:r>
            <a:r>
              <a:rPr sz="1800" dirty="0">
                <a:solidFill>
                  <a:srgbClr val="000000"/>
                </a:solidFill>
                <a:latin typeface="Calibri" panose="020F0502020204030204" pitchFamily="34" charset="0"/>
              </a:rPr>
              <a:t>risk If your father or brother has had prostate cancer</a:t>
            </a:r>
            <a:br>
              <a:rPr sz="1800" dirty="0">
                <a:solidFill>
                  <a:srgbClr val="000000"/>
                </a:solidFill>
                <a:latin typeface="Calibri" panose="020F0502020204030204" pitchFamily="34" charset="0"/>
              </a:rPr>
            </a:br>
            <a:r>
              <a:rPr sz="1800" b="1" i="1" dirty="0">
                <a:solidFill>
                  <a:srgbClr val="000000"/>
                </a:solidFill>
                <a:latin typeface="Calibri" panose="020F0502020204030204" pitchFamily="34" charset="0"/>
              </a:rPr>
              <a:t>Diet</a:t>
            </a:r>
            <a:r>
              <a:rPr sz="1800" dirty="0">
                <a:solidFill>
                  <a:srgbClr val="000000"/>
                </a:solidFill>
                <a:latin typeface="Calibri" panose="020F0502020204030204" pitchFamily="34" charset="0"/>
              </a:rPr>
              <a:t> Eating </a:t>
            </a:r>
            <a:r>
              <a:rPr sz="1800" dirty="0">
                <a:solidFill>
                  <a:srgbClr val="000000"/>
                </a:solidFill>
                <a:latin typeface="Calibri" panose="020F0502020204030204" pitchFamily="34" charset="0"/>
                <a:hlinkClick r:id="rId3"/>
              </a:rPr>
              <a:t>high-fat food</a:t>
            </a:r>
            <a:r>
              <a:rPr sz="1800" dirty="0">
                <a:solidFill>
                  <a:srgbClr val="000000"/>
                </a:solidFill>
                <a:latin typeface="Calibri" panose="020F0502020204030204" pitchFamily="34" charset="0"/>
              </a:rPr>
              <a:t> with few fruits and vegetables may raise your risk</a:t>
            </a:r>
          </a:p>
          <a:p>
            <a:pPr marL="172783" indent="-172783" defTabSz="144655">
              <a:spcBef>
                <a:spcPts val="1547"/>
              </a:spcBef>
              <a:buBlip>
                <a:blip r:embed="rId2"/>
              </a:buBlip>
              <a:defRPr sz="1890">
                <a:effectLst/>
              </a:defRPr>
            </a:pPr>
            <a:r>
              <a:rPr sz="1800" b="1" dirty="0">
                <a:solidFill>
                  <a:srgbClr val="000000"/>
                </a:solidFill>
                <a:latin typeface="Calibri" panose="020F0502020204030204" pitchFamily="34" charset="0"/>
              </a:rPr>
              <a:t>Watch for these symptoms and seek care with your doctor</a:t>
            </a:r>
            <a:r>
              <a:rPr sz="1800" dirty="0">
                <a:solidFill>
                  <a:srgbClr val="000000"/>
                </a:solidFill>
                <a:latin typeface="Calibri" panose="020F0502020204030204" pitchFamily="34" charset="0"/>
              </a:rPr>
              <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Frequent urge to urinate</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Need to get up many times during the night to urinate</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Blood in urine or semen</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Painful or burning urination</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Not being able to urinate</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Painful ejaculation</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Frequent pain or stiffness in lower back, hips, pelvic or rectal area, or upper thighs</a:t>
            </a:r>
            <a:br>
              <a:rPr sz="1800" dirty="0">
                <a:solidFill>
                  <a:srgbClr val="000000"/>
                </a:solidFill>
                <a:latin typeface="Calibri" panose="020F0502020204030204" pitchFamily="34" charset="0"/>
              </a:rPr>
            </a:br>
            <a:r>
              <a:rPr sz="1800" dirty="0">
                <a:solidFill>
                  <a:srgbClr val="000000"/>
                </a:solidFill>
                <a:latin typeface="Calibri" panose="020F0502020204030204" pitchFamily="34" charset="0"/>
              </a:rPr>
              <a:t>Dribbling of urine</a:t>
            </a:r>
          </a:p>
        </p:txBody>
      </p:sp>
      <p:sp>
        <p:nvSpPr>
          <p:cNvPr id="2" name="Slide Number Placeholder 1"/>
          <p:cNvSpPr>
            <a:spLocks noGrp="1"/>
          </p:cNvSpPr>
          <p:nvPr>
            <p:ph type="sldNum" sz="quarter" idx="2"/>
          </p:nvPr>
        </p:nvSpPr>
        <p:spPr/>
        <p:txBody>
          <a:bodyPr/>
          <a:lstStyle/>
          <a:p>
            <a:fld id="{86CB4B4D-7CA3-9044-876B-883B54F8677D}"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4069080" y="373380"/>
            <a:ext cx="4298038" cy="622578"/>
          </a:xfrm>
          <a:prstGeom prst="rect">
            <a:avLst/>
          </a:prstGeom>
        </p:spPr>
        <p:txBody>
          <a:bodyPr>
            <a:normAutofit fontScale="90000"/>
          </a:bodyPr>
          <a:lstStyle>
            <a:lvl1pPr>
              <a:tabLst>
                <a:tab pos="1485900" algn="l"/>
              </a:tabLst>
            </a:lvl1pPr>
          </a:lstStyle>
          <a:p>
            <a:r>
              <a:rPr lang="en-US" b="1" dirty="0" smtClean="0">
                <a:solidFill>
                  <a:srgbClr val="FFFFFF"/>
                </a:solidFill>
              </a:rPr>
              <a:t>How To Manage?</a:t>
            </a:r>
            <a:endParaRPr b="1" dirty="0">
              <a:solidFill>
                <a:srgbClr val="FFFFFF"/>
              </a:solidFill>
            </a:endParaRPr>
          </a:p>
        </p:txBody>
      </p:sp>
      <p:sp>
        <p:nvSpPr>
          <p:cNvPr id="154" name="Shape 154"/>
          <p:cNvSpPr>
            <a:spLocks noGrp="1"/>
          </p:cNvSpPr>
          <p:nvPr>
            <p:ph type="body" idx="1"/>
          </p:nvPr>
        </p:nvSpPr>
        <p:spPr>
          <a:xfrm>
            <a:off x="441603" y="1120140"/>
            <a:ext cx="8237577" cy="5076827"/>
          </a:xfrm>
          <a:prstGeom prst="rect">
            <a:avLst/>
          </a:prstGeom>
        </p:spPr>
        <p:txBody>
          <a:bodyPr>
            <a:noAutofit/>
          </a:bodyPr>
          <a:lstStyle/>
          <a:p>
            <a:pPr marL="230378" indent="-230378" defTabSz="192874">
              <a:spcBef>
                <a:spcPts val="1200"/>
              </a:spcBef>
              <a:buBlip>
                <a:blip r:embed="rId2"/>
              </a:buBlip>
              <a:defRPr sz="2400">
                <a:effectLst/>
              </a:defRPr>
            </a:pPr>
            <a:r>
              <a:rPr sz="2200" b="1" i="1" dirty="0">
                <a:solidFill>
                  <a:srgbClr val="000000"/>
                </a:solidFill>
              </a:rPr>
              <a:t>Treatment for prostate </a:t>
            </a:r>
            <a:r>
              <a:rPr sz="2200" dirty="0">
                <a:solidFill>
                  <a:srgbClr val="000000"/>
                </a:solidFill>
              </a:rPr>
              <a:t>cancer depends on whether cancer is in part or all of the prostate or if it has spread to other parts of the body</a:t>
            </a:r>
          </a:p>
          <a:p>
            <a:pPr marL="230378" indent="-230378" defTabSz="192874">
              <a:spcBef>
                <a:spcPts val="1200"/>
              </a:spcBef>
              <a:buBlip>
                <a:blip r:embed="rId2"/>
              </a:buBlip>
              <a:defRPr sz="2400">
                <a:effectLst/>
              </a:defRPr>
            </a:pPr>
            <a:r>
              <a:rPr sz="2200" dirty="0">
                <a:solidFill>
                  <a:srgbClr val="000000"/>
                </a:solidFill>
              </a:rPr>
              <a:t>It also depends on your age and overall health</a:t>
            </a:r>
          </a:p>
          <a:p>
            <a:pPr marL="230378" indent="-230378" defTabSz="192874">
              <a:spcBef>
                <a:spcPts val="1200"/>
              </a:spcBef>
              <a:buBlip>
                <a:blip r:embed="rId2"/>
              </a:buBlip>
              <a:defRPr sz="2400">
                <a:effectLst/>
              </a:defRPr>
            </a:pPr>
            <a:r>
              <a:rPr sz="2200" b="1" i="1" dirty="0">
                <a:solidFill>
                  <a:srgbClr val="000000"/>
                </a:solidFill>
              </a:rPr>
              <a:t>Watchful Waiting or Active Surveillance</a:t>
            </a:r>
            <a:r>
              <a:rPr sz="2200" dirty="0">
                <a:solidFill>
                  <a:srgbClr val="000000"/>
                </a:solidFill>
              </a:rPr>
              <a:t>. If the cancer is growing slowly and not causing problems, you may decide not to treat it right away</a:t>
            </a:r>
          </a:p>
          <a:p>
            <a:pPr marL="230378" indent="-230378" defTabSz="192874">
              <a:spcBef>
                <a:spcPts val="1200"/>
              </a:spcBef>
              <a:buBlip>
                <a:blip r:embed="rId2"/>
              </a:buBlip>
              <a:defRPr sz="2400">
                <a:effectLst/>
              </a:defRPr>
            </a:pPr>
            <a:r>
              <a:rPr sz="2200" b="1" i="1" dirty="0">
                <a:solidFill>
                  <a:srgbClr val="000000"/>
                </a:solidFill>
              </a:rPr>
              <a:t>Surgery</a:t>
            </a:r>
            <a:r>
              <a:rPr sz="2200" dirty="0">
                <a:solidFill>
                  <a:srgbClr val="000000"/>
                </a:solidFill>
              </a:rPr>
              <a:t>. There are different types of Surgical options</a:t>
            </a:r>
          </a:p>
          <a:p>
            <a:pPr marL="230378" indent="-230378" defTabSz="192874">
              <a:spcBef>
                <a:spcPts val="1200"/>
              </a:spcBef>
              <a:buBlip>
                <a:blip r:embed="rId2"/>
              </a:buBlip>
              <a:defRPr sz="2400">
                <a:effectLst/>
              </a:defRPr>
            </a:pPr>
            <a:r>
              <a:rPr sz="2200" b="1" i="1" dirty="0">
                <a:solidFill>
                  <a:srgbClr val="000000"/>
                </a:solidFill>
              </a:rPr>
              <a:t>Radiation Therapy </a:t>
            </a:r>
            <a:r>
              <a:rPr sz="2200" dirty="0">
                <a:solidFill>
                  <a:srgbClr val="000000"/>
                </a:solidFill>
              </a:rPr>
              <a:t>Talk to your doctor about possible side effects</a:t>
            </a:r>
          </a:p>
          <a:p>
            <a:pPr marL="230378" indent="-230378" defTabSz="192874">
              <a:spcBef>
                <a:spcPts val="1200"/>
              </a:spcBef>
              <a:buBlip>
                <a:blip r:embed="rId2"/>
              </a:buBlip>
              <a:defRPr sz="2400">
                <a:effectLst/>
              </a:defRPr>
            </a:pPr>
            <a:r>
              <a:rPr sz="2200" b="1" i="1" dirty="0">
                <a:solidFill>
                  <a:srgbClr val="000000"/>
                </a:solidFill>
              </a:rPr>
              <a:t>Hormone Therapy </a:t>
            </a:r>
            <a:r>
              <a:rPr sz="2200" dirty="0">
                <a:solidFill>
                  <a:srgbClr val="000000"/>
                </a:solidFill>
              </a:rPr>
              <a:t>can also be used for prostate cancer that has spread beyond the prostate (Metastatic Cancer)</a:t>
            </a:r>
          </a:p>
        </p:txBody>
      </p:sp>
      <p:sp>
        <p:nvSpPr>
          <p:cNvPr id="2" name="Slide Number Placeholder 1"/>
          <p:cNvSpPr>
            <a:spLocks noGrp="1"/>
          </p:cNvSpPr>
          <p:nvPr>
            <p:ph type="sldNum" sz="quarter" idx="2"/>
          </p:nvPr>
        </p:nvSpPr>
        <p:spPr/>
        <p:txBody>
          <a:bodyPr/>
          <a:lstStyle/>
          <a:p>
            <a:fld id="{86CB4B4D-7CA3-9044-876B-883B54F8677D}"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4212AE-C6D7-4DAE-B05A-60F3647E62E0}" type="slidenum">
              <a:rPr lang="en-US" smtClean="0"/>
              <a:t>26</a:t>
            </a:fld>
            <a:endParaRPr lang="en-US"/>
          </a:p>
        </p:txBody>
      </p:sp>
      <p:sp>
        <p:nvSpPr>
          <p:cNvPr id="4" name="Content Placeholder 2"/>
          <p:cNvSpPr txBox="1">
            <a:spLocks/>
          </p:cNvSpPr>
          <p:nvPr/>
        </p:nvSpPr>
        <p:spPr>
          <a:xfrm>
            <a:off x="638893" y="1364755"/>
            <a:ext cx="78867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smtClean="0">
                <a:solidFill>
                  <a:srgbClr val="000000"/>
                </a:solidFill>
              </a:rPr>
              <a:t>Four Priorities for 2016</a:t>
            </a:r>
            <a:endParaRPr lang="en-US" smtClean="0">
              <a:solidFill>
                <a:srgbClr val="000000"/>
              </a:solidFill>
            </a:endParaRPr>
          </a:p>
          <a:p>
            <a:pPr marL="514350" indent="-514350">
              <a:buFont typeface="+mj-lt"/>
              <a:buAutoNum type="arabicPeriod"/>
            </a:pPr>
            <a:r>
              <a:rPr lang="en-US" b="1" smtClean="0">
                <a:solidFill>
                  <a:srgbClr val="000000"/>
                </a:solidFill>
              </a:rPr>
              <a:t>At least 50% of Tajnid to attend monthly meetings where we discuss our Khalifa’s vision: “Save yourself and your families from a fire” in interactive discussions.</a:t>
            </a:r>
          </a:p>
          <a:p>
            <a:pPr marL="514350" indent="-514350">
              <a:buFont typeface="+mj-lt"/>
              <a:buAutoNum type="arabicPeriod"/>
            </a:pPr>
            <a:r>
              <a:rPr lang="en-US" b="1" smtClean="0">
                <a:solidFill>
                  <a:srgbClr val="000000"/>
                </a:solidFill>
              </a:rPr>
              <a:t>Help establish a culture of congregational Salat.</a:t>
            </a:r>
          </a:p>
          <a:p>
            <a:pPr marL="514350" indent="-514350">
              <a:buFont typeface="+mj-lt"/>
              <a:buAutoNum type="arabicPeriod"/>
            </a:pPr>
            <a:r>
              <a:rPr lang="en-US" b="1" smtClean="0">
                <a:solidFill>
                  <a:srgbClr val="000000"/>
                </a:solidFill>
              </a:rPr>
              <a:t>Help strengthen the love of Holy Quran.</a:t>
            </a:r>
          </a:p>
          <a:p>
            <a:pPr marL="514350" indent="-514350">
              <a:buFont typeface="+mj-lt"/>
              <a:buAutoNum type="arabicPeriod"/>
            </a:pPr>
            <a:r>
              <a:rPr lang="en-US" b="1" smtClean="0">
                <a:solidFill>
                  <a:srgbClr val="000000"/>
                </a:solidFill>
              </a:rPr>
              <a:t>More than 50% Tajnid to attend National Ijtima. The National Ijtema and Shura will take place in BRM on Sep 23-25, 2016. Please start planning now</a:t>
            </a:r>
            <a:endParaRPr lang="en-US" b="1" dirty="0">
              <a:solidFill>
                <a:srgbClr val="000000"/>
              </a:solidFill>
            </a:endParaRPr>
          </a:p>
        </p:txBody>
      </p:sp>
      <p:sp>
        <p:nvSpPr>
          <p:cNvPr id="5"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smtClean="0">
                <a:solidFill>
                  <a:schemeClr val="bg1"/>
                </a:solidFill>
              </a:rPr>
              <a:t>National Reminders</a:t>
            </a:r>
            <a:endParaRPr lang="en-US" sz="3200" b="1" dirty="0">
              <a:solidFill>
                <a:schemeClr val="bg1"/>
              </a:solidFill>
            </a:endParaRPr>
          </a:p>
        </p:txBody>
      </p:sp>
    </p:spTree>
    <p:extLst>
      <p:ext uri="{BB962C8B-B14F-4D97-AF65-F5344CB8AC3E}">
        <p14:creationId xmlns:p14="http://schemas.microsoft.com/office/powerpoint/2010/main" val="1565980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27</a:t>
            </a:fld>
            <a:endParaRPr lang="en-US"/>
          </a:p>
        </p:txBody>
      </p:sp>
      <p:sp>
        <p:nvSpPr>
          <p:cNvPr id="3" name="Content Placeholder 2"/>
          <p:cNvSpPr txBox="1">
            <a:spLocks/>
          </p:cNvSpPr>
          <p:nvPr/>
        </p:nvSpPr>
        <p:spPr>
          <a:xfrm>
            <a:off x="628650" y="1369453"/>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smtClean="0"/>
              <a:t>Local Reminders</a:t>
            </a:r>
          </a:p>
          <a:p>
            <a:pPr marL="971550" lvl="1" indent="-514350">
              <a:buFont typeface="+mj-lt"/>
              <a:buAutoNum type="arabicPeriod"/>
            </a:pPr>
            <a:r>
              <a:rPr lang="en-US" b="1" smtClean="0"/>
              <a:t>	</a:t>
            </a:r>
          </a:p>
          <a:p>
            <a:pPr marL="971550" lvl="1" indent="-514350">
              <a:buFont typeface="+mj-lt"/>
              <a:buAutoNum type="arabicPeriod"/>
            </a:pPr>
            <a:r>
              <a:rPr lang="en-US" b="1" smtClean="0"/>
              <a:t>	</a:t>
            </a:r>
            <a:endParaRPr lang="en-US" smtClean="0"/>
          </a:p>
          <a:p>
            <a:endParaRPr lang="en-US" smtClean="0"/>
          </a:p>
          <a:p>
            <a:endParaRPr lang="en-US" smtClean="0"/>
          </a:p>
          <a:p>
            <a:pPr marL="0" indent="0">
              <a:buFont typeface="Arial" panose="020B0604020202020204" pitchFamily="34" charset="0"/>
              <a:buNone/>
            </a:pPr>
            <a:endParaRPr lang="en-US" smtClean="0"/>
          </a:p>
          <a:p>
            <a:endParaRPr lang="en-US" smtClean="0"/>
          </a:p>
          <a:p>
            <a:endParaRPr lang="en-US" smtClean="0"/>
          </a:p>
          <a:p>
            <a:pPr marL="0" indent="0">
              <a:buFont typeface="Arial" panose="020B0604020202020204" pitchFamily="34" charset="0"/>
              <a:buNone/>
            </a:pPr>
            <a:r>
              <a:rPr lang="en-US" b="1" smtClean="0"/>
              <a:t>Dua</a:t>
            </a:r>
            <a:endParaRPr lang="en-US" b="1" dirty="0"/>
          </a:p>
        </p:txBody>
      </p:sp>
      <p:sp>
        <p:nvSpPr>
          <p:cNvPr id="4" name="Content Placeholder 2"/>
          <p:cNvSpPr txBox="1">
            <a:spLocks/>
          </p:cNvSpPr>
          <p:nvPr/>
        </p:nvSpPr>
        <p:spPr>
          <a:xfrm>
            <a:off x="4048109" y="381425"/>
            <a:ext cx="4500539" cy="778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solidFill>
                  <a:schemeClr val="bg1"/>
                </a:solidFill>
              </a:rPr>
              <a:t>Local Reminders</a:t>
            </a:r>
            <a:endParaRPr lang="en-US" sz="3200" b="1" dirty="0">
              <a:solidFill>
                <a:schemeClr val="bg1"/>
              </a:solidFill>
            </a:endParaRPr>
          </a:p>
        </p:txBody>
      </p:sp>
    </p:spTree>
    <p:extLst>
      <p:ext uri="{BB962C8B-B14F-4D97-AF65-F5344CB8AC3E}">
        <p14:creationId xmlns:p14="http://schemas.microsoft.com/office/powerpoint/2010/main" val="312718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lvl="0" indent="0">
              <a:buNone/>
            </a:pPr>
            <a:r>
              <a:rPr lang="en-US" sz="2400" b="1" dirty="0"/>
              <a:t>THE HOLY </a:t>
            </a:r>
            <a:r>
              <a:rPr lang="en-US" sz="2400" b="1" dirty="0" smtClean="0"/>
              <a:t>Qur’an </a:t>
            </a:r>
            <a:r>
              <a:rPr lang="en-US" sz="2400" b="1" dirty="0"/>
              <a:t>IS </a:t>
            </a:r>
            <a:r>
              <a:rPr lang="en-US" sz="2400" b="1" dirty="0" smtClean="0"/>
              <a:t>HAKAM and MUHAIMIN</a:t>
            </a:r>
          </a:p>
          <a:p>
            <a:pPr marL="0" lvl="0" indent="0">
              <a:buNone/>
            </a:pPr>
            <a:r>
              <a:rPr lang="en-US" sz="2400" dirty="0" smtClean="0"/>
              <a:t>The </a:t>
            </a:r>
            <a:r>
              <a:rPr lang="en-US" sz="2400" dirty="0"/>
              <a:t>Holy </a:t>
            </a:r>
            <a:r>
              <a:rPr lang="en-US" sz="2400" dirty="0" smtClean="0"/>
              <a:t>Qur’an </a:t>
            </a:r>
            <a:r>
              <a:rPr lang="en-US" sz="2400" dirty="0"/>
              <a:t>is so glorious that none other can excel in its glory. It </a:t>
            </a:r>
            <a:r>
              <a:rPr lang="en-US" sz="2400" i="1" dirty="0"/>
              <a:t>is </a:t>
            </a:r>
            <a:r>
              <a:rPr lang="en-US" sz="2400" i="1" dirty="0" err="1"/>
              <a:t>Hakam</a:t>
            </a:r>
            <a:r>
              <a:rPr lang="en-US" sz="2400" dirty="0"/>
              <a:t>, the one whose judgment is ultimate; it is </a:t>
            </a:r>
            <a:r>
              <a:rPr lang="en-US" sz="2400" i="1" u="sng" dirty="0" err="1"/>
              <a:t>Muhaimin</a:t>
            </a:r>
            <a:r>
              <a:rPr lang="en-US" sz="2400" i="1" u="sng" dirty="0"/>
              <a:t>,</a:t>
            </a:r>
            <a:r>
              <a:rPr lang="en-US" sz="2400" dirty="0"/>
              <a:t> a compendium of all guidance. Therein is found every argument which one may require</a:t>
            </a:r>
            <a:r>
              <a:rPr lang="en-US" sz="2400" dirty="0" smtClean="0"/>
              <a:t>. It </a:t>
            </a:r>
            <a:r>
              <a:rPr lang="en-US" sz="2400" dirty="0"/>
              <a:t>is the book which has scattered the defeat the very core of </a:t>
            </a:r>
            <a:r>
              <a:rPr lang="en-US" sz="2400" dirty="0" smtClean="0"/>
              <a:t>enemy’s </a:t>
            </a:r>
            <a:r>
              <a:rPr lang="en-US" sz="2400" dirty="0"/>
              <a:t>might. A Book which covers everything in depth and contains the news of what was and what is to be. Falsehood can attack it not from the front and nor from the rear. It is the very light of God Almighty</a:t>
            </a:r>
            <a:r>
              <a:rPr lang="en-US" sz="2400" dirty="0" smtClean="0"/>
              <a:t>.</a:t>
            </a:r>
          </a:p>
          <a:p>
            <a:pPr marL="0" indent="0" algn="r">
              <a:buNone/>
            </a:pPr>
            <a:r>
              <a:rPr lang="en-US" sz="2400" dirty="0" smtClean="0"/>
              <a:t>(</a:t>
            </a:r>
            <a:r>
              <a:rPr lang="en-US" sz="2400" dirty="0" err="1"/>
              <a:t>Roohani</a:t>
            </a:r>
            <a:r>
              <a:rPr lang="en-US" sz="2400" dirty="0"/>
              <a:t> </a:t>
            </a:r>
            <a:r>
              <a:rPr lang="en-US" sz="2400" dirty="0" err="1" smtClean="0"/>
              <a:t>Khaza’in</a:t>
            </a:r>
            <a:r>
              <a:rPr lang="en-US" sz="2400" dirty="0" smtClean="0"/>
              <a:t>, </a:t>
            </a:r>
            <a:r>
              <a:rPr lang="en-US" sz="2400" dirty="0"/>
              <a:t>Vol </a:t>
            </a:r>
            <a:r>
              <a:rPr lang="en-US" sz="2400" dirty="0" smtClean="0"/>
              <a:t>16, </a:t>
            </a:r>
            <a:r>
              <a:rPr lang="en-US" sz="2400" dirty="0"/>
              <a:t>Page 103</a:t>
            </a:r>
            <a:r>
              <a:rPr lang="en-US" sz="2400" dirty="0" smtClean="0"/>
              <a:t>)</a:t>
            </a:r>
            <a:endParaRPr lang="en-US" sz="2400" dirty="0"/>
          </a:p>
        </p:txBody>
      </p:sp>
      <p:sp>
        <p:nvSpPr>
          <p:cNvPr id="2" name="Rectangle 1"/>
          <p:cNvSpPr/>
          <p:nvPr/>
        </p:nvSpPr>
        <p:spPr>
          <a:xfrm>
            <a:off x="3488762" y="394454"/>
            <a:ext cx="5633145"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a:t>
            </a:r>
            <a:r>
              <a:rPr lang="en-US" sz="2800" b="1" dirty="0" smtClean="0">
                <a:solidFill>
                  <a:schemeClr val="bg1"/>
                </a:solidFill>
              </a:rPr>
              <a:t>Qur’an 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3</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96529"/>
            <a:ext cx="8042910" cy="4430395"/>
          </a:xfrm>
        </p:spPr>
        <p:txBody>
          <a:bodyPr>
            <a:noAutofit/>
          </a:bodyPr>
          <a:lstStyle/>
          <a:p>
            <a:pPr marL="0" indent="0">
              <a:buNone/>
            </a:pPr>
            <a:r>
              <a:rPr lang="en-US" sz="3200" b="1" u="sng" dirty="0"/>
              <a:t>Prayers with 2 Other Men are Better than One</a:t>
            </a:r>
            <a:endParaRPr lang="en-US" sz="3200" dirty="0"/>
          </a:p>
          <a:p>
            <a:pPr marL="0" indent="0">
              <a:buNone/>
            </a:pPr>
            <a:r>
              <a:rPr lang="en-US" sz="3200" dirty="0"/>
              <a:t>The Prophet </a:t>
            </a:r>
            <a:r>
              <a:rPr lang="en-US" sz="3200" dirty="0" smtClean="0"/>
              <a:t>(saw) </a:t>
            </a:r>
            <a:r>
              <a:rPr lang="en-US" sz="3200" dirty="0"/>
              <a:t>said: “The prayer of a man with another man is better than his praying alone, and the prayer of a man with two other men is better than his praying alone or with only one other man, and the more people there are, the more beloved it is to Allah.” </a:t>
            </a:r>
            <a:endParaRPr lang="en-US" sz="3200" dirty="0" smtClean="0"/>
          </a:p>
          <a:p>
            <a:pPr marL="0" indent="0" algn="r">
              <a:buNone/>
            </a:pPr>
            <a:r>
              <a:rPr lang="en-US" sz="3200" dirty="0" smtClean="0"/>
              <a:t>(</a:t>
            </a:r>
            <a:r>
              <a:rPr lang="en-US" sz="3200" i="1" dirty="0" err="1"/>
              <a:t>Sunan</a:t>
            </a:r>
            <a:r>
              <a:rPr lang="en-US" sz="3200" i="1" dirty="0"/>
              <a:t> </a:t>
            </a:r>
            <a:r>
              <a:rPr lang="en-US" sz="3200" i="1" dirty="0" smtClean="0"/>
              <a:t>al-</a:t>
            </a:r>
            <a:r>
              <a:rPr lang="en-US" sz="3200" i="1" dirty="0" err="1" smtClean="0"/>
              <a:t>Nasa’i</a:t>
            </a:r>
            <a:r>
              <a:rPr lang="en-US" sz="3200" dirty="0" smtClean="0"/>
              <a:t> and</a:t>
            </a:r>
            <a:r>
              <a:rPr lang="en-US" sz="3200" dirty="0"/>
              <a:t> </a:t>
            </a:r>
            <a:r>
              <a:rPr lang="en-US" sz="3200" i="1" dirty="0" err="1"/>
              <a:t>Sunan</a:t>
            </a:r>
            <a:r>
              <a:rPr lang="en-US" sz="3200" i="1" dirty="0"/>
              <a:t> </a:t>
            </a:r>
            <a:r>
              <a:rPr lang="en-US" sz="3200" i="1" dirty="0" smtClean="0"/>
              <a:t>Abi </a:t>
            </a:r>
            <a:r>
              <a:rPr lang="en-US" sz="3200" i="1" dirty="0" err="1" smtClean="0"/>
              <a:t>Dawud</a:t>
            </a:r>
            <a:r>
              <a:rPr lang="en-US" sz="3200" dirty="0"/>
              <a:t> )</a:t>
            </a:r>
          </a:p>
        </p:txBody>
      </p:sp>
      <p:sp>
        <p:nvSpPr>
          <p:cNvPr id="2" name="Rectangle 1"/>
          <p:cNvSpPr/>
          <p:nvPr/>
        </p:nvSpPr>
        <p:spPr>
          <a:xfrm>
            <a:off x="3477723" y="38183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dirty="0">
                <a:solidFill>
                  <a:schemeClr val="bg1"/>
                </a:solidFill>
              </a:rPr>
              <a:t>!</a:t>
            </a: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45600" y="1539240"/>
            <a:ext cx="8339320" cy="4467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smtClean="0">
                <a:solidFill>
                  <a:schemeClr val="tx1"/>
                </a:solidFill>
              </a:rPr>
              <a:t>Are we giving precedence to our relationship with the Promised Messiah (alaihissalam) over worldly affairs?</a:t>
            </a:r>
            <a:endParaRPr lang="en-US" sz="4500" dirty="0">
              <a:solidFill>
                <a:schemeClr val="tx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71261" y="2399764"/>
            <a:ext cx="3626419" cy="1631216"/>
          </a:xfrm>
          <a:prstGeom prst="rect">
            <a:avLst/>
          </a:prstGeom>
        </p:spPr>
        <p:txBody>
          <a:bodyPr wrap="square">
            <a:spAutoFit/>
          </a:bodyPr>
          <a:lstStyle/>
          <a:p>
            <a:r>
              <a:rPr lang="en-US" sz="2000" b="1" dirty="0" smtClean="0"/>
              <a:t>[3:32] Say</a:t>
            </a:r>
            <a:r>
              <a:rPr lang="en-US" sz="2000" b="1" dirty="0"/>
              <a:t>, </a:t>
            </a:r>
            <a:r>
              <a:rPr lang="en-US" sz="2000" b="1" dirty="0" smtClean="0"/>
              <a:t>’If </a:t>
            </a:r>
            <a:r>
              <a:rPr lang="en-US" sz="2000" b="1" dirty="0"/>
              <a:t>you love Allah, follow me: then will Allah love you and forgive you your faults. And Allah is Most Forgiving, Merciful</a:t>
            </a:r>
            <a:r>
              <a:rPr lang="en-US" sz="2000" b="1" dirty="0" smtClean="0"/>
              <a:t>.’</a:t>
            </a:r>
            <a:endParaRPr lang="en-US" sz="2000" b="1" dirty="0"/>
          </a:p>
        </p:txBody>
      </p:sp>
      <p:sp>
        <p:nvSpPr>
          <p:cNvPr id="6" name="TextBox 5"/>
          <p:cNvSpPr txBox="1"/>
          <p:nvPr/>
        </p:nvSpPr>
        <p:spPr>
          <a:xfrm>
            <a:off x="5018785" y="1297461"/>
            <a:ext cx="3319114" cy="400110"/>
          </a:xfrm>
          <a:prstGeom prst="rect">
            <a:avLst/>
          </a:prstGeom>
          <a:noFill/>
        </p:spPr>
        <p:txBody>
          <a:bodyPr wrap="none" rtlCol="0">
            <a:spAutoFit/>
          </a:bodyPr>
          <a:lstStyle/>
          <a:p>
            <a:r>
              <a:rPr lang="en-US" sz="2000" dirty="0" smtClean="0"/>
              <a:t>Click      to listen the recitation</a:t>
            </a:r>
            <a:endParaRPr lang="en-US" sz="2000" dirty="0"/>
          </a:p>
        </p:txBody>
      </p:sp>
      <p:pic>
        <p:nvPicPr>
          <p:cNvPr id="7" name="Picture 6" descr="http://www.alislam.org/quran/search2/verses/003-032a.png"/>
          <p:cNvPicPr/>
          <p:nvPr/>
        </p:nvPicPr>
        <p:blipFill>
          <a:blip r:embed="rId5">
            <a:extLst>
              <a:ext uri="{28A0092B-C50C-407E-A947-70E740481C1C}">
                <a14:useLocalDpi xmlns:a14="http://schemas.microsoft.com/office/drawing/2010/main" val="0"/>
              </a:ext>
            </a:extLst>
          </a:blip>
          <a:srcRect/>
          <a:stretch>
            <a:fillRect/>
          </a:stretch>
        </p:blipFill>
        <p:spPr bwMode="auto">
          <a:xfrm>
            <a:off x="4824095" y="2399764"/>
            <a:ext cx="3503929" cy="379095"/>
          </a:xfrm>
          <a:prstGeom prst="rect">
            <a:avLst/>
          </a:prstGeom>
          <a:noFill/>
          <a:ln>
            <a:noFill/>
          </a:ln>
        </p:spPr>
      </p:pic>
      <p:pic>
        <p:nvPicPr>
          <p:cNvPr id="8" name="Picture 7" descr="http://www.alislam.org/quran/search2/verses/003-032b.png"/>
          <p:cNvPicPr/>
          <p:nvPr/>
        </p:nvPicPr>
        <p:blipFill>
          <a:blip r:embed="rId6">
            <a:extLst>
              <a:ext uri="{28A0092B-C50C-407E-A947-70E740481C1C}">
                <a14:useLocalDpi xmlns:a14="http://schemas.microsoft.com/office/drawing/2010/main" val="0"/>
              </a:ext>
            </a:extLst>
          </a:blip>
          <a:srcRect/>
          <a:stretch>
            <a:fillRect/>
          </a:stretch>
        </p:blipFill>
        <p:spPr bwMode="auto">
          <a:xfrm>
            <a:off x="4754879" y="3038257"/>
            <a:ext cx="3573145" cy="1053148"/>
          </a:xfrm>
          <a:prstGeom prst="rect">
            <a:avLst/>
          </a:prstGeom>
          <a:noFill/>
          <a:ln>
            <a:noFill/>
          </a:ln>
        </p:spPr>
      </p:pic>
      <p:pic>
        <p:nvPicPr>
          <p:cNvPr id="2" name="3_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1">
                <a:tint val="45000"/>
                <a:satMod val="400000"/>
              </a:schemeClr>
            </a:duotone>
          </a:blip>
          <a:stretch>
            <a:fillRect/>
          </a:stretch>
        </p:blipFill>
        <p:spPr>
          <a:xfrm>
            <a:off x="5649370" y="1364634"/>
            <a:ext cx="308424" cy="308424"/>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90063" y="1310641"/>
            <a:ext cx="7886700" cy="3219998"/>
          </a:xfrm>
        </p:spPr>
        <p:txBody>
          <a:bodyPr>
            <a:noAutofit/>
          </a:bodyPr>
          <a:lstStyle/>
          <a:p>
            <a:r>
              <a:rPr lang="en-US" sz="2800" b="1" dirty="0" smtClean="0">
                <a:solidFill>
                  <a:srgbClr val="000000"/>
                </a:solidFill>
                <a:latin typeface="+mn-lt"/>
              </a:rPr>
              <a:t>According to this verse, loving Allah and following the Holy Prophet (may peace and blessings of Allah be on him) is necessary. Why do you think, it is important to show a relationship of love and obedience with the Promised Messiah (alaihissalam)? </a:t>
            </a:r>
            <a:endParaRPr lang="en-US" sz="2800" b="1" dirty="0">
              <a:solidFill>
                <a:srgbClr val="000000"/>
              </a:solidFill>
              <a:latin typeface="+mn-lt"/>
            </a:endParaRPr>
          </a:p>
        </p:txBody>
      </p:sp>
      <p:sp>
        <p:nvSpPr>
          <p:cNvPr id="6" name="TextBox 5"/>
          <p:cNvSpPr txBox="1"/>
          <p:nvPr/>
        </p:nvSpPr>
        <p:spPr>
          <a:xfrm>
            <a:off x="2047747" y="467541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417" y="1045670"/>
            <a:ext cx="8280062" cy="4905958"/>
          </a:xfrm>
          <a:prstGeom prst="rect">
            <a:avLst/>
          </a:prstGeom>
        </p:spPr>
        <p:txBody>
          <a:bodyPr wrap="square">
            <a:spAutoFit/>
          </a:bodyPr>
          <a:lstStyle/>
          <a:p>
            <a:pPr algn="just">
              <a:lnSpc>
                <a:spcPct val="115000"/>
              </a:lnSpc>
            </a:pPr>
            <a:r>
              <a:rPr lang="en-US" sz="2400" dirty="0" smtClean="0"/>
              <a:t>The Promised Messiah (alaihissalam) says,</a:t>
            </a:r>
          </a:p>
          <a:p>
            <a:pPr algn="just">
              <a:lnSpc>
                <a:spcPct val="115000"/>
              </a:lnSpc>
            </a:pPr>
            <a:endParaRPr lang="en-US" sz="800" dirty="0" smtClean="0"/>
          </a:p>
          <a:p>
            <a:pPr algn="just">
              <a:lnSpc>
                <a:spcPct val="115000"/>
              </a:lnSpc>
            </a:pPr>
            <a:r>
              <a:rPr lang="en-US" sz="2400" dirty="0" smtClean="0"/>
              <a:t>’Now </a:t>
            </a:r>
            <a:r>
              <a:rPr lang="en-US" sz="2400" dirty="0"/>
              <a:t>rush towards me because this is the time that he who runs toward me now is like the one who gets on board the ship right at the time of a storm. But if someone does not accept me, I see that he is throwing himself into a storm and has no means of saving himself. I am a true intercessor as a shadow and reflection of that </a:t>
            </a:r>
            <a:r>
              <a:rPr lang="en-US" sz="2400" dirty="0" smtClean="0"/>
              <a:t>exalted </a:t>
            </a:r>
            <a:r>
              <a:rPr lang="en-US" sz="2400" dirty="0"/>
              <a:t>intercessor, who was not accepted by the ignorant people of that age and who was gravely insulted, that is </a:t>
            </a:r>
            <a:r>
              <a:rPr lang="en-US" sz="2400" dirty="0" err="1"/>
              <a:t>Hadrat</a:t>
            </a:r>
            <a:r>
              <a:rPr lang="en-US" sz="2400" dirty="0"/>
              <a:t> </a:t>
            </a:r>
            <a:r>
              <a:rPr lang="en-US" sz="2400" dirty="0" smtClean="0"/>
              <a:t>Muhammad, </a:t>
            </a:r>
            <a:r>
              <a:rPr lang="en-US" sz="2400" dirty="0"/>
              <a:t>the Chosen one, may peace and blessings of Allah be upon him</a:t>
            </a:r>
            <a:r>
              <a:rPr lang="en-US" sz="2400" dirty="0" smtClean="0"/>
              <a:t>.</a:t>
            </a:r>
          </a:p>
          <a:p>
            <a:pPr algn="r">
              <a:lnSpc>
                <a:spcPct val="115000"/>
              </a:lnSpc>
            </a:pPr>
            <a:r>
              <a:rPr lang="en-US" sz="2400" dirty="0" smtClean="0"/>
              <a:t>(</a:t>
            </a:r>
            <a:r>
              <a:rPr lang="en-US" sz="2400" dirty="0" err="1" smtClean="0"/>
              <a:t>Dafi’ul-Bala</a:t>
            </a:r>
            <a:r>
              <a:rPr lang="en-US" sz="2400" dirty="0" smtClean="0"/>
              <a:t>’. </a:t>
            </a:r>
            <a:r>
              <a:rPr lang="en-US" sz="2400" dirty="0" err="1"/>
              <a:t>Ruhani</a:t>
            </a:r>
            <a:r>
              <a:rPr lang="en-US" sz="2400" dirty="0"/>
              <a:t> </a:t>
            </a:r>
            <a:r>
              <a:rPr lang="en-US" sz="2400" dirty="0" err="1" smtClean="0"/>
              <a:t>Khaza’in</a:t>
            </a:r>
            <a:r>
              <a:rPr lang="en-US" sz="2400" dirty="0"/>
              <a:t>, vol. 18, p. </a:t>
            </a:r>
            <a:r>
              <a:rPr lang="en-US" sz="2400" dirty="0" smtClean="0"/>
              <a:t>233)</a:t>
            </a:r>
            <a:endParaRPr lang="en-US"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6"/>
          <p:cNvSpPr txBox="1"/>
          <p:nvPr/>
        </p:nvSpPr>
        <p:spPr>
          <a:xfrm>
            <a:off x="3526248" y="424487"/>
            <a:ext cx="573451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Hazrat Musleh </a:t>
            </a:r>
            <a:r>
              <a:rPr lang="en-US" sz="2400" b="1" dirty="0" err="1" smtClean="0">
                <a:solidFill>
                  <a:schemeClr val="bg1"/>
                </a:solidFill>
              </a:rPr>
              <a:t>Mau’ud</a:t>
            </a:r>
            <a:r>
              <a:rPr lang="en-US" sz="2400" b="1" dirty="0" smtClean="0">
                <a:solidFill>
                  <a:schemeClr val="bg1"/>
                </a:solidFill>
              </a:rPr>
              <a:t>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0742" y="1298431"/>
            <a:ext cx="4506538" cy="4893647"/>
          </a:xfrm>
          <a:prstGeom prst="rect">
            <a:avLst/>
          </a:prstGeom>
          <a:noFill/>
        </p:spPr>
        <p:txBody>
          <a:bodyPr wrap="square" rtlCol="0">
            <a:spAutoFit/>
          </a:bodyPr>
          <a:lstStyle/>
          <a:p>
            <a:pPr lvl="0"/>
            <a:r>
              <a:rPr lang="en-US" sz="2400" dirty="0" smtClean="0"/>
              <a:t>After coming back from the Promised Messiah Day celebration at the Mosque, your 15 years old son questions why it is important to show love and devotion to the Promised Messiah (alaihissalam) while so much misery, corruption and poverty is in the world today. He thinks our priority should be to help poor and needy instead of showing our love for the Promised Messiah. How do you respond to him?</a:t>
            </a:r>
            <a:endParaRPr lang="en-US" sz="2400" dirty="0"/>
          </a:p>
        </p:txBody>
      </p:sp>
      <p:sp>
        <p:nvSpPr>
          <p:cNvPr id="3" name="TextBox 2"/>
          <p:cNvSpPr txBox="1"/>
          <p:nvPr/>
        </p:nvSpPr>
        <p:spPr>
          <a:xfrm>
            <a:off x="5567710" y="1298431"/>
            <a:ext cx="2915857" cy="769441"/>
          </a:xfrm>
          <a:prstGeom prst="rect">
            <a:avLst/>
          </a:prstGeom>
          <a:noFill/>
        </p:spPr>
        <p:txBody>
          <a:bodyPr wrap="none" rtlCol="0">
            <a:spAutoFit/>
          </a:bodyPr>
          <a:lstStyle/>
          <a:p>
            <a:r>
              <a:rPr lang="en-US" sz="4400" b="1" dirty="0" smtClean="0"/>
              <a:t>Discussion I</a:t>
            </a:r>
            <a:endParaRPr lang="en-US" sz="4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592" y="2067872"/>
            <a:ext cx="3324095" cy="3866569"/>
          </a:xfrm>
          <a:prstGeom prst="rect">
            <a:avLst/>
          </a:prstGeom>
        </p:spPr>
      </p:pic>
      <p:sp>
        <p:nvSpPr>
          <p:cNvPr id="6" name="Slide Number Placeholder 5"/>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190427911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2710</TotalTime>
  <Words>2266</Words>
  <Application>Microsoft Office PowerPoint</Application>
  <PresentationFormat>On-screen Show (4:3)</PresentationFormat>
  <Paragraphs>185</Paragraphs>
  <Slides>27</Slides>
  <Notes>14</Notes>
  <HiddenSlides>0</HiddenSlides>
  <MMClips>2</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According to this verse, loving Allah and following the Holy Prophet (may peace and blessings of Allah be on him) is necessary. Why do you think, it is important to show a relationship of love and obedience with the Promised Messiah (alaihissalam)?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 Health Topic: Men’s Health</vt:lpstr>
      <vt:lpstr>The Prostate</vt:lpstr>
      <vt:lpstr>The Prostate Problems</vt:lpstr>
      <vt:lpstr>How To Manage?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193</cp:revision>
  <dcterms:created xsi:type="dcterms:W3CDTF">2015-11-01T03:33:14Z</dcterms:created>
  <dcterms:modified xsi:type="dcterms:W3CDTF">2016-06-05T01:14:01Z</dcterms:modified>
</cp:coreProperties>
</file>